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318_AAD94E75.xml" ContentType="application/vnd.ms-powerpoint.comments+xml"/>
  <Override PartName="/ppt/comments/modernComment_319_E31F7CD1.xml" ContentType="application/vnd.ms-powerpoint.comments+xml"/>
  <Override PartName="/ppt/comments/modernComment_31B_C29C0E3F.xml" ContentType="application/vnd.ms-powerpoint.comments+xml"/>
  <Override PartName="/ppt/comments/modernComment_306_6DCCB061.xml" ContentType="application/vnd.ms-powerpoint.comments+xml"/>
  <Override PartName="/ppt/comments/modernComment_31E_1E905F28.xml" ContentType="application/vnd.ms-powerpoint.comment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72" r:id="rId5"/>
    <p:sldMasterId id="2147483719" r:id="rId6"/>
    <p:sldMasterId id="2147483730" r:id="rId7"/>
    <p:sldMasterId id="2147483740" r:id="rId8"/>
    <p:sldMasterId id="2147483783" r:id="rId9"/>
    <p:sldMasterId id="2147483808" r:id="rId10"/>
  </p:sldMasterIdLst>
  <p:notesMasterIdLst>
    <p:notesMasterId r:id="rId27"/>
  </p:notesMasterIdLst>
  <p:sldIdLst>
    <p:sldId id="701" r:id="rId11"/>
    <p:sldId id="778" r:id="rId12"/>
    <p:sldId id="791" r:id="rId13"/>
    <p:sldId id="777" r:id="rId14"/>
    <p:sldId id="792" r:id="rId15"/>
    <p:sldId id="793" r:id="rId16"/>
    <p:sldId id="771" r:id="rId17"/>
    <p:sldId id="775" r:id="rId18"/>
    <p:sldId id="785" r:id="rId19"/>
    <p:sldId id="786" r:id="rId20"/>
    <p:sldId id="762" r:id="rId21"/>
    <p:sldId id="795" r:id="rId22"/>
    <p:sldId id="774" r:id="rId23"/>
    <p:sldId id="780" r:id="rId24"/>
    <p:sldId id="798" r:id="rId25"/>
    <p:sldId id="71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ersão Quase Final" id="{77FB10A3-D416-4528-9D78-658BB3470886}">
          <p14:sldIdLst>
            <p14:sldId id="701"/>
            <p14:sldId id="778"/>
            <p14:sldId id="791"/>
            <p14:sldId id="777"/>
            <p14:sldId id="792"/>
            <p14:sldId id="793"/>
            <p14:sldId id="771"/>
            <p14:sldId id="775"/>
            <p14:sldId id="785"/>
            <p14:sldId id="786"/>
            <p14:sldId id="762"/>
            <p14:sldId id="795"/>
            <p14:sldId id="774"/>
            <p14:sldId id="780"/>
            <p14:sldId id="798"/>
            <p14:sldId id="717"/>
          </p14:sldIdLst>
        </p14:section>
        <p14:section name="Slides de Apoio" id="{EFB99D33-07B9-48F8-941F-9F370ACCE10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A447EE-6A98-FDBE-475B-FE51BA0A367E}" name="Marília Rocha" initials="MR" userId="S::mrocha@ias.org.br::518a6cb9-6aa8-4ab5-8fe4-6941211436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isele Alves" initials="GA" lastIdx="12" clrIdx="5">
    <p:extLst>
      <p:ext uri="{19B8F6BF-5375-455C-9EA6-DF929625EA0E}">
        <p15:presenceInfo xmlns:p15="http://schemas.microsoft.com/office/powerpoint/2012/main" userId="S-1-5-21-1537570087-1584349354-25656452-12488" providerId="AD"/>
      </p:ext>
    </p:extLst>
  </p:cmAuthor>
  <p:cmAuthor id="1" name="Cynthia Sanches de Oliveira" initials="CSdO" lastIdx="1" clrIdx="0">
    <p:extLst>
      <p:ext uri="{19B8F6BF-5375-455C-9EA6-DF929625EA0E}">
        <p15:presenceInfo xmlns:p15="http://schemas.microsoft.com/office/powerpoint/2012/main" userId="S-1-5-21-1537570087-1584349354-25656452-10899" providerId="AD"/>
      </p:ext>
    </p:extLst>
  </p:cmAuthor>
  <p:cmAuthor id="2" name="Catarina Sette" initials="CS" lastIdx="27" clrIdx="1">
    <p:extLst>
      <p:ext uri="{19B8F6BF-5375-455C-9EA6-DF929625EA0E}">
        <p15:presenceInfo xmlns:p15="http://schemas.microsoft.com/office/powerpoint/2012/main" userId="S-1-5-21-1537570087-1584349354-25656452-23460" providerId="AD"/>
      </p:ext>
    </p:extLst>
  </p:cmAuthor>
  <p:cmAuthor id="3" name="Ana Carolina Zuanazzi" initials="ACZ" lastIdx="10" clrIdx="2">
    <p:extLst>
      <p:ext uri="{19B8F6BF-5375-455C-9EA6-DF929625EA0E}">
        <p15:presenceInfo xmlns:p15="http://schemas.microsoft.com/office/powerpoint/2012/main" userId="S-1-5-21-1537570087-1584349354-25656452-23424" providerId="AD"/>
      </p:ext>
    </p:extLst>
  </p:cmAuthor>
  <p:cmAuthor id="4" name="Laura di Pizzo" initials="LdP" lastIdx="67" clrIdx="3">
    <p:extLst>
      <p:ext uri="{19B8F6BF-5375-455C-9EA6-DF929625EA0E}">
        <p15:presenceInfo xmlns:p15="http://schemas.microsoft.com/office/powerpoint/2012/main" userId="S-1-5-21-1537570087-1584349354-25656452-10242" providerId="AD"/>
      </p:ext>
    </p:extLst>
  </p:cmAuthor>
  <p:cmAuthor id="5" name="Silvia Lima" initials="SL" lastIdx="25" clrIdx="4">
    <p:extLst>
      <p:ext uri="{19B8F6BF-5375-455C-9EA6-DF929625EA0E}">
        <p15:presenceInfo xmlns:p15="http://schemas.microsoft.com/office/powerpoint/2012/main" userId="S-1-5-21-1537570087-1584349354-25656452-23378" providerId="AD"/>
      </p:ext>
    </p:extLst>
  </p:cmAuthor>
  <p:cmAuthor id="6" name="Ana Carla Crispim" initials="ACC" lastIdx="1" clrIdx="6">
    <p:extLst>
      <p:ext uri="{19B8F6BF-5375-455C-9EA6-DF929625EA0E}">
        <p15:presenceInfo xmlns:p15="http://schemas.microsoft.com/office/powerpoint/2012/main" userId="S-1-5-21-1537570087-1584349354-25656452-23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04040"/>
    <a:srgbClr val="003C78"/>
    <a:srgbClr val="FFCA00"/>
    <a:srgbClr val="00A8E9"/>
    <a:srgbClr val="1F4E79"/>
    <a:srgbClr val="124F8E"/>
    <a:srgbClr val="ED6C13"/>
    <a:srgbClr val="22A538"/>
    <a:srgbClr val="488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5D418-2EAA-6322-A16E-D0D30E81B11F}" v="1" dt="2022-05-27T20:55:08.058"/>
    <p1510:client id="{D93457AB-8882-E318-A520-FDE8399B6C87}" v="6" dt="2022-05-27T21:24:10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CB-4D42-BD5E-45EFC067DEC8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CB-4D42-BD5E-45EFC067DEC8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CB-4D42-BD5E-45EFC067DEC8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8CB-4D42-BD5E-45EFC067DEC8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8CB-4D42-BD5E-45EFC067DE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Planilha1!$B$2:$B$6</c:f>
              <c:numCache>
                <c:formatCode>0.0%</c:formatCode>
                <c:ptCount val="5"/>
                <c:pt idx="0">
                  <c:v>0.438</c:v>
                </c:pt>
                <c:pt idx="1">
                  <c:v>0.433</c:v>
                </c:pt>
                <c:pt idx="2">
                  <c:v>0.41799999999999998</c:v>
                </c:pt>
                <c:pt idx="3">
                  <c:v>0.375</c:v>
                </c:pt>
                <c:pt idx="4">
                  <c:v>0.29199999999999998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CB-4D42-BD5E-45EFC067DE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79-1C48-8C21-18B445706E26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79-1C48-8C21-18B445706E26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79-1C48-8C21-18B445706E26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79-1C48-8C21-18B445706E26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79-1C48-8C21-18B445706E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Planilha1!$B$2:$B$6</c:f>
              <c:numCache>
                <c:formatCode>0.0%</c:formatCode>
                <c:ptCount val="5"/>
                <c:pt idx="0">
                  <c:v>0.49399999999999999</c:v>
                </c:pt>
                <c:pt idx="1">
                  <c:v>0.44600000000000001</c:v>
                </c:pt>
                <c:pt idx="2">
                  <c:v>0.39600000000000002</c:v>
                </c:pt>
                <c:pt idx="3">
                  <c:v>0.377</c:v>
                </c:pt>
                <c:pt idx="4">
                  <c:v>0.26800000000000002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79-1C48-8C21-18B445706E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33-9C4D-BDB3-361B99CD8E61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33-9C4D-BDB3-361B99CD8E61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933-9C4D-BDB3-361B99CD8E61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933-9C4D-BDB3-361B99CD8E61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chemeClr val="accent6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933-9C4D-BDB3-361B99CD8E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Planilha1!$B$2:$B$6</c:f>
              <c:numCache>
                <c:formatCode>0.0%</c:formatCode>
                <c:ptCount val="5"/>
                <c:pt idx="0">
                  <c:v>0.41699999999999998</c:v>
                </c:pt>
                <c:pt idx="1">
                  <c:v>0.33700000000000002</c:v>
                </c:pt>
                <c:pt idx="2">
                  <c:v>0.317</c:v>
                </c:pt>
                <c:pt idx="3">
                  <c:v>0.27500000000000002</c:v>
                </c:pt>
                <c:pt idx="4">
                  <c:v>0.192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33-9C4D-BDB3-361B99CD8E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AA1-5F46-A1D9-493CBB4A1120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22A538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AA1-5F46-A1D9-493CBB4A1120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AA1-5F46-A1D9-493CBB4A1120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AA1-5F46-A1D9-493CBB4A1120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AA1-5F46-A1D9-493CBB4A1120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D9-4B41-9E69-5AEE40FA58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Planilha1!$B$2:$B$7</c:f>
              <c:numCache>
                <c:formatCode>0.0%</c:formatCode>
                <c:ptCount val="6"/>
                <c:pt idx="0">
                  <c:v>0.67200000000000004</c:v>
                </c:pt>
                <c:pt idx="1">
                  <c:v>0.629</c:v>
                </c:pt>
                <c:pt idx="2">
                  <c:v>0.52800000000000002</c:v>
                </c:pt>
                <c:pt idx="3">
                  <c:v>0.52300000000000002</c:v>
                </c:pt>
                <c:pt idx="4">
                  <c:v>0.49099999999999999</c:v>
                </c:pt>
                <c:pt idx="5">
                  <c:v>0.36699999999999999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1-5F46-A1D9-493CBB4A11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22A538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8D-F141-AA79-136F3A709E3F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8D-F141-AA79-136F3A709E3F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8D-F141-AA79-136F3A709E3F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58D-F141-AA79-136F3A709E3F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58D-F141-AA79-136F3A709E3F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58D-F141-AA79-136F3A709E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Planilha1!$B$2:$B$7</c:f>
              <c:numCache>
                <c:formatCode>0.0%</c:formatCode>
                <c:ptCount val="6"/>
                <c:pt idx="0">
                  <c:v>0.72899999999999998</c:v>
                </c:pt>
                <c:pt idx="1">
                  <c:v>0.71099999999999997</c:v>
                </c:pt>
                <c:pt idx="2">
                  <c:v>0.60199999999999998</c:v>
                </c:pt>
                <c:pt idx="3">
                  <c:v>0.59699999999999998</c:v>
                </c:pt>
                <c:pt idx="4">
                  <c:v>0.61199999999999999</c:v>
                </c:pt>
                <c:pt idx="5">
                  <c:v>0.47699999999999998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8D-F141-AA79-136F3A709E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22A538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1A-1042-977B-798EC2A342DC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1A-1042-977B-798EC2A342DC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00A8E9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E1A-1042-977B-798EC2A342DC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FFCA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E1A-1042-977B-798EC2A342DC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1A-1042-977B-798EC2A342DC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chemeClr val="bg1"/>
                </a:fgClr>
                <a:bgClr>
                  <a:srgbClr val="C00000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E1A-1042-977B-798EC2A342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Medium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5"/>
                <c:pt idx="0">
                  <c:v>Curiosidade para aprender</c:v>
                </c:pt>
                <c:pt idx="1">
                  <c:v>Responsabilidade</c:v>
                </c:pt>
                <c:pt idx="2">
                  <c:v>Empatia</c:v>
                </c:pt>
                <c:pt idx="3">
                  <c:v>Determinação</c:v>
                </c:pt>
                <c:pt idx="4">
                  <c:v>Respeito</c:v>
                </c:pt>
              </c:strCache>
            </c:strRef>
          </c:cat>
          <c:val>
            <c:numRef>
              <c:f>Planilha1!$B$2:$B$7</c:f>
              <c:numCache>
                <c:formatCode>0.0%</c:formatCode>
                <c:ptCount val="6"/>
                <c:pt idx="0">
                  <c:v>0.72099999999999997</c:v>
                </c:pt>
                <c:pt idx="1">
                  <c:v>0.68200000000000005</c:v>
                </c:pt>
                <c:pt idx="2">
                  <c:v>0.56899999999999995</c:v>
                </c:pt>
                <c:pt idx="3">
                  <c:v>0.56200000000000006</c:v>
                </c:pt>
                <c:pt idx="4">
                  <c:v>0.56000000000000005</c:v>
                </c:pt>
                <c:pt idx="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1A-1042-977B-798EC2A342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69389167"/>
        <c:axId val="258235567"/>
      </c:barChart>
      <c:catAx>
        <c:axId val="4693891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8235567"/>
        <c:crosses val="autoZero"/>
        <c:auto val="1"/>
        <c:lblAlgn val="ctr"/>
        <c:lblOffset val="100"/>
        <c:noMultiLvlLbl val="0"/>
      </c:catAx>
      <c:valAx>
        <c:axId val="258235567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6938916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306_6DCCB0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FFA62A-D0BA-4E40-B1A0-83AC824CE183}" authorId="{A1A447EE-6A98-FDBE-475B-FE51BA0A367E}" created="2022-05-27T21:06:54.29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42131041" sldId="774"/>
      <ac:spMk id="103" creationId="{DDF7386F-F0B2-F14A-948B-E16C740AB4A4}"/>
      <ac:txMk cp="40" len="11">
        <ac:context len="95" hash="2198282029"/>
      </ac:txMk>
    </ac:txMkLst>
    <p188:pos x="388188" y="675735"/>
    <p188:txBody>
      <a:bodyPr/>
      <a:lstStyle/>
      <a:p>
        <a:r>
          <a:rPr lang="pt-BR"/>
          <a:t>dar o mesmo destaque para esse trecho</a:t>
        </a:r>
      </a:p>
    </p188:txBody>
  </p188:cm>
</p188:cmLst>
</file>

<file path=ppt/comments/modernComment_318_AAD94E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878D66-BCA0-4EAE-827A-D955BE4C4013}" authorId="{A1A447EE-6A98-FDBE-475B-FE51BA0A367E}" created="2022-05-27T21:05:21.09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66368117" sldId="792"/>
      <ac:spMk id="35" creationId="{FEEC7C2A-4561-3E4C-8C23-B2AD2E699A0B}"/>
      <ac:txMk cp="2" len="14">
        <ac:context len="17" hash="905952915"/>
      </ac:txMk>
    </ac:txMkLst>
    <p188:pos x="1811547" y="301924"/>
    <p188:txBody>
      <a:bodyPr/>
      <a:lstStyle/>
      <a:p>
        <a:r>
          <a:rPr lang="pt-BR"/>
          <a:t>explicar que foi em uma iniciativa com a secretaria de educação do estado de SP</a:t>
        </a:r>
      </a:p>
    </p188:txBody>
  </p188:cm>
</p188:cmLst>
</file>

<file path=ppt/comments/modernComment_319_E31F7C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ADAB96-EE19-4BF7-9699-E4457C051931}" authorId="{A1A447EE-6A98-FDBE-475B-FE51BA0A367E}" created="2022-05-27T21:05:45.6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10491601" sldId="793"/>
      <ac:spMk id="8" creationId="{A423DEA4-A61B-8944-B659-DAB66981C7F9}"/>
      <ac:txMk cp="84" len="10">
        <ac:context len="95" hash="684236439"/>
      </ac:txMk>
    </ac:txMkLst>
    <p188:pos x="5966603" y="1135811"/>
    <p188:txBody>
      <a:bodyPr/>
      <a:lstStyle/>
      <a:p>
        <a:r>
          <a:rPr lang="pt-BR"/>
          <a:t>acrescentar ao final "avaliados, em comparação com 2019"</a:t>
        </a:r>
      </a:p>
    </p188:txBody>
  </p188:cm>
</p188:cmLst>
</file>

<file path=ppt/comments/modernComment_31B_C29C0E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67EA2C-48FB-4DBC-8BC7-7315974F23F9}" authorId="{A1A447EE-6A98-FDBE-475B-FE51BA0A367E}" created="2022-05-27T21:06:32.54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65007167" sldId="795"/>
      <ac:spMk id="49" creationId="{D3F3F783-0AA9-C645-A4CB-77AF87969721}"/>
      <ac:txMk cp="62" len="10">
        <ac:context len="148" hash="3852973853"/>
      </ac:txMk>
    </ac:txMkLst>
    <p188:pos x="3881886" y="531962"/>
    <p188:txBody>
      <a:bodyPr/>
      <a:lstStyle/>
      <a:p>
        <a:r>
          <a:rPr lang="pt-BR"/>
          <a:t>nas competências socioemocionais mais relevantes para o desempenho escolar</a:t>
        </a:r>
      </a:p>
    </p188:txBody>
  </p188:cm>
</p188:cmLst>
</file>

<file path=ppt/comments/modernComment_31E_1E905F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15C623-4851-446D-BB0D-5CFB5ECD5E60}" authorId="{A1A447EE-6A98-FDBE-475B-FE51BA0A367E}" created="2022-05-27T21:24:10.50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12778024" sldId="798"/>
      <ac:spMk id="5" creationId="{BAA1CEFC-AEAB-214A-B441-4FB9496E620E}"/>
      <ac:txMk cp="47" len="7">
        <ac:context len="55" hash="1735036609"/>
      </ac:txMk>
    </ac:txMkLst>
    <p188:pos x="5377132" y="704490"/>
    <p188:txBody>
      <a:bodyPr/>
      <a:lstStyle/>
      <a:p>
        <a:r>
          <a:rPr lang="pt-BR"/>
          <a:t>perspectiva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E1D1-1E80-42DA-A73B-5B0D1CE65AD2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07EDB-5DDF-4E2A-8C81-FE5497AB6F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51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1E29-5138-43FD-B66F-331DBF842FE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018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803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Continuando esse diagnóstico das perdas socioemocionais entre 2019 e 2021 que impactam diretamente o aprendizado, em 2019, avaliamos o percentual de estudantes de cada ano escolar que relatava se sentir com muitas dificuldades (ou seja, pouco capazes) de exercer o grupo de CSE que mais os ajudariam a alavancar seu aprendizado. Em 2021 repetimos essas análises e identificamos que esse percentual aumentou para todas as CSE relevantes ao aprendizado e em todos os anos escolares avaliados.</a:t>
            </a:r>
          </a:p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TODOS os percentuais aumentaram, de TODOS os anos escolares e para TODAS as competências avaliadas desse grupo (CSE relevantes para o aprendizado).</a:t>
            </a:r>
          </a:p>
          <a:p>
            <a:endParaRPr lang="pt-BR" sz="1200" kern="1200" baseline="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u="sng"/>
              <a:t>Curiosidade para</a:t>
            </a:r>
            <a:r>
              <a:rPr lang="pt-BR" u="sng" baseline="0"/>
              <a:t> aprender</a:t>
            </a:r>
            <a:r>
              <a:rPr lang="pt-BR" baseline="0"/>
              <a:t>: é estimado que mais de </a:t>
            </a:r>
            <a:r>
              <a:rPr lang="pt-BR" b="1" baseline="0"/>
              <a:t>380k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letivo). Em 2019, eram </a:t>
            </a:r>
            <a:r>
              <a:rPr lang="pt-BR" b="1" baseline="0"/>
              <a:t>338k</a:t>
            </a:r>
            <a:r>
              <a:rPr lang="pt-BR" baseline="0"/>
              <a:t> alunos, </a:t>
            </a:r>
            <a:r>
              <a:rPr lang="pt-BR" b="1" baseline="0"/>
              <a:t>aumento de 42k alunos.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baseline="0"/>
              <a:t>Determinação</a:t>
            </a:r>
            <a:r>
              <a:rPr lang="pt-BR" baseline="0"/>
              <a:t>: é estimado que mais de </a:t>
            </a:r>
            <a:r>
              <a:rPr lang="pt-BR" b="1" baseline="0"/>
              <a:t>341k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letivo. Em 2019, eram </a:t>
            </a:r>
            <a:r>
              <a:rPr lang="pt-BR" b="1" baseline="0"/>
              <a:t>301k</a:t>
            </a:r>
            <a:r>
              <a:rPr lang="pt-BR" baseline="0"/>
              <a:t> alunos, </a:t>
            </a:r>
            <a:r>
              <a:rPr lang="pt-BR" b="1" baseline="0"/>
              <a:t>aumento de quase 40k alunos</a:t>
            </a:r>
            <a:r>
              <a:rPr lang="pt-BR" baseline="0"/>
              <a:t>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72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Continuando esse diagnóstico das perdas socioemocionais entre 2019 e 2021 que impactam diretamente o aprendizado, em 2019, avaliamos o percentual de estudantes de cada ano escolar que relatava se sentir com muitas dificuldades (ou seja, pouco capazes) de exercer o grupo de CSE que mais os ajudariam a alavancar seu aprendizado. Em 2021 repetimos essas análises e identificamos que esse percentual aumentou para todas as CSE relevantes ao aprendizado e em todos os anos escolares avaliados.</a:t>
            </a:r>
          </a:p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TODOS os percentuais aumentaram, de TODOS os anos escolares e para TODAS as competências avaliadas desse grupo (CSE relevantes para o aprendizado).</a:t>
            </a:r>
          </a:p>
          <a:p>
            <a:endParaRPr lang="pt-BR" sz="1200" kern="1200" baseline="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u="sng"/>
              <a:t>Curiosidade para</a:t>
            </a:r>
            <a:r>
              <a:rPr lang="pt-BR" u="sng" baseline="0"/>
              <a:t> aprender</a:t>
            </a:r>
            <a:r>
              <a:rPr lang="pt-BR" baseline="0"/>
              <a:t>: é estimado que mais de </a:t>
            </a:r>
            <a:r>
              <a:rPr lang="pt-BR" b="1" baseline="0"/>
              <a:t>380k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letivo). Em 2019, eram </a:t>
            </a:r>
            <a:r>
              <a:rPr lang="pt-BR" b="1" baseline="0"/>
              <a:t>338k</a:t>
            </a:r>
            <a:r>
              <a:rPr lang="pt-BR" baseline="0"/>
              <a:t> alunos, </a:t>
            </a:r>
            <a:r>
              <a:rPr lang="pt-BR" b="1" baseline="0"/>
              <a:t>aumento de 42k alunos.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baseline="0"/>
              <a:t>Determinação</a:t>
            </a:r>
            <a:r>
              <a:rPr lang="pt-BR" baseline="0"/>
              <a:t>: é estimado que mais de </a:t>
            </a:r>
            <a:r>
              <a:rPr lang="pt-BR" b="1" baseline="0"/>
              <a:t>341k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letivo. Em 2019, eram </a:t>
            </a:r>
            <a:r>
              <a:rPr lang="pt-BR" b="1" baseline="0"/>
              <a:t>301k</a:t>
            </a:r>
            <a:r>
              <a:rPr lang="pt-BR" baseline="0"/>
              <a:t> alunos, </a:t>
            </a:r>
            <a:r>
              <a:rPr lang="pt-BR" b="1" baseline="0"/>
              <a:t>aumento de quase 40k alunos</a:t>
            </a:r>
            <a:r>
              <a:rPr lang="pt-BR" baseline="0"/>
              <a:t>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86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Continuando esse diagnóstico das perdas socioemocionais entre 2019 e 2021 que impactam diretamente o aprendizado, em 2019, avaliamos o percentual de estudantes de cada ano escolar que relatava se sentir com muitas dificuldades (ou seja, pouco capazes) de exercer o grupo de CSE que mais os ajudariam a alavancar seu aprendizado. Em 2021 repetimos essas análises e identificamos que esse percentual aumentou para todas as CSE relevantes ao aprendizado e em todos os anos escolares avaliados.</a:t>
            </a:r>
          </a:p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TODOS os percentuais aumentaram, de TODOS os anos escolares e para TODAS as competências avaliadas desse grupo (CSE relevantes para o aprendizado).</a:t>
            </a:r>
          </a:p>
          <a:p>
            <a:endParaRPr lang="pt-BR" sz="1200" kern="1200" baseline="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u="sng"/>
              <a:t>Curiosidade para</a:t>
            </a:r>
            <a:r>
              <a:rPr lang="pt-BR" u="sng" baseline="0"/>
              <a:t> aprender</a:t>
            </a:r>
            <a:r>
              <a:rPr lang="pt-BR" baseline="0"/>
              <a:t>: é estimado que mais de </a:t>
            </a:r>
            <a:r>
              <a:rPr lang="pt-BR" b="1" baseline="0"/>
              <a:t>380k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letivo). Em 2019, eram </a:t>
            </a:r>
            <a:r>
              <a:rPr lang="pt-BR" b="1" baseline="0"/>
              <a:t>338k</a:t>
            </a:r>
            <a:r>
              <a:rPr lang="pt-BR" baseline="0"/>
              <a:t> alunos, </a:t>
            </a:r>
            <a:r>
              <a:rPr lang="pt-BR" b="1" baseline="0"/>
              <a:t>aumento de 42k alunos.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baseline="0"/>
              <a:t>Determinação</a:t>
            </a:r>
            <a:r>
              <a:rPr lang="pt-BR" baseline="0"/>
              <a:t>: é estimado que mais de </a:t>
            </a:r>
            <a:r>
              <a:rPr lang="pt-BR" b="1" baseline="0"/>
              <a:t>341k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letivo. Em 2019, eram </a:t>
            </a:r>
            <a:r>
              <a:rPr lang="pt-BR" b="1" baseline="0"/>
              <a:t>301k</a:t>
            </a:r>
            <a:r>
              <a:rPr lang="pt-BR" baseline="0"/>
              <a:t> alunos, </a:t>
            </a:r>
            <a:r>
              <a:rPr lang="pt-BR" b="1" baseline="0"/>
              <a:t>aumento de quase 40k alunos</a:t>
            </a:r>
            <a:r>
              <a:rPr lang="pt-BR" baseline="0"/>
              <a:t>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891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Continuando esse diagnóstico das perdas socioemocionais entre 2019 e 2021 que impactam diretamente o aprendizado, em 2019, avaliamos o percentual de estudantes de cada ano escolar que relatava se sentir com muitas dificuldades (ou seja, pouco capazes) de exercer o grupo de CSE que mais os ajudariam a alavancar seu aprendizado. Em 2021 repetimos essas análises e identificamos que esse percentual aumentou para todas as CSE relevantes ao aprendizado e em todos os anos escolares avaliados.</a:t>
            </a:r>
          </a:p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TODOS os percentuais aumentaram, de TODOS os anos escolares e para TODAS as competências avaliadas desse grupo (CSE relevantes para o aprendizado).</a:t>
            </a:r>
          </a:p>
          <a:p>
            <a:endParaRPr lang="pt-BR" sz="1200" kern="1200" baseline="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u="sng"/>
              <a:t>Curiosidade para</a:t>
            </a:r>
            <a:r>
              <a:rPr lang="pt-BR" u="sng" baseline="0"/>
              <a:t> aprender</a:t>
            </a:r>
            <a:r>
              <a:rPr lang="pt-BR" baseline="0"/>
              <a:t>: é estimado que mais de </a:t>
            </a:r>
            <a:r>
              <a:rPr lang="pt-BR" b="1" baseline="0"/>
              <a:t>380k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letivo). Em 2019, eram </a:t>
            </a:r>
            <a:r>
              <a:rPr lang="pt-BR" b="1" baseline="0"/>
              <a:t>338k</a:t>
            </a:r>
            <a:r>
              <a:rPr lang="pt-BR" baseline="0"/>
              <a:t> alunos, </a:t>
            </a:r>
            <a:r>
              <a:rPr lang="pt-BR" b="1" baseline="0"/>
              <a:t>aumento de 42k alunos.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baseline="0"/>
              <a:t>Determinação</a:t>
            </a:r>
            <a:r>
              <a:rPr lang="pt-BR" baseline="0"/>
              <a:t>: é estimado que mais de </a:t>
            </a:r>
            <a:r>
              <a:rPr lang="pt-BR" b="1" baseline="0"/>
              <a:t>341k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letivo. Em 2019, eram </a:t>
            </a:r>
            <a:r>
              <a:rPr lang="pt-BR" b="1" baseline="0"/>
              <a:t>301k</a:t>
            </a:r>
            <a:r>
              <a:rPr lang="pt-BR" baseline="0"/>
              <a:t> alunos, </a:t>
            </a:r>
            <a:r>
              <a:rPr lang="pt-BR" b="1" baseline="0"/>
              <a:t>aumento de quase 40k alunos</a:t>
            </a:r>
            <a:r>
              <a:rPr lang="pt-BR" baseline="0"/>
              <a:t>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724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Assim, avaliamos e continuaremos fazendo para que consigamos nortear nossas ações de forma mais eficiente...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43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301" kern="120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Por exemplo, ao desenvolver</a:t>
            </a:r>
            <a:r>
              <a:rPr lang="pt-BR" sz="1301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as competências </a:t>
            </a:r>
            <a:r>
              <a:rPr lang="pt-BR" sz="1301" kern="120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socioemocionais</a:t>
            </a:r>
            <a:r>
              <a:rPr lang="pt-BR" sz="1301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de um estudante que se considera pouco capaz de exercer suas competências de abertura ao novo (como a curiosidade para aprender), podemos ter ganhos no aprendizado de LP que</a:t>
            </a:r>
            <a:r>
              <a:rPr lang="pt-BR" sz="1301" kern="120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equivaleria a 5,5 meses letivos</a:t>
            </a:r>
            <a:r>
              <a:rPr lang="pt-BR" sz="1301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A MAIS DE de aprendizado...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 QDO</a:t>
            </a:r>
            <a:r>
              <a:rPr lang="pt-BR" baseline="0"/>
              <a:t> a gente olha para alunos com dificuldades em competências desse grupo de abertura ao novo, como a curiosidade para aprender e</a:t>
            </a:r>
            <a:r>
              <a:rPr lang="pt-BR"/>
              <a:t>m 2021, estima-se que mais de </a:t>
            </a:r>
            <a:r>
              <a:rPr lang="pt-BR" b="1"/>
              <a:t>380 mil alunos </a:t>
            </a:r>
            <a:r>
              <a:rPr lang="pt-BR"/>
              <a:t>da rede estadual relatem se sentir pouco capazes para exercitar essas competências, um aumento de 41 mil alunos em relação a 2019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Ao desenvolver</a:t>
            </a:r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as competências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socioemocionaais</a:t>
            </a:r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de um estudante que se considera pouco capaz de exercer suas competências de autogestão (como a determinação), dessa vez, podemos ter ganhos no aprendizado de Matemática que</a:t>
            </a:r>
            <a:r>
              <a:rPr lang="pt-BR" sz="1200" kern="120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equivaleria a 3,5 meses letivos</a:t>
            </a:r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 A MAIS DE nesse aprendizado...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E QDO</a:t>
            </a:r>
            <a:r>
              <a:rPr lang="pt-BR" sz="1200" baseline="0"/>
              <a:t> a gente olha para alunos com dificuldades em competências desse grupo de autogestão, como a determinação e</a:t>
            </a:r>
            <a:r>
              <a:rPr lang="pt-BR" sz="1200"/>
              <a:t>m 2021, estima-se que mais de </a:t>
            </a:r>
            <a:r>
              <a:rPr lang="pt-BR" sz="1200" b="1"/>
              <a:t>341 mil alunos </a:t>
            </a:r>
            <a:r>
              <a:rPr lang="pt-BR" sz="1200"/>
              <a:t>da rede estadual de São Paulo relatem se sentir pouco capazes em competências de </a:t>
            </a:r>
            <a:r>
              <a:rPr lang="pt-BR" sz="1200" b="1"/>
              <a:t>Autogestão</a:t>
            </a:r>
            <a:r>
              <a:rPr lang="pt-BR" sz="1200"/>
              <a:t>, um aumento de 40 mil alunos em relação a 2019.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u="sng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1E29-5138-43FD-B66F-331DBF842FEB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12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1E29-5138-43FD-B66F-331DBF842FEB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0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Quais são essas socioemocionais? Um conjunto de competências, organizadas em 5 grupos, que dizem respeito a como nós nos sentimos,</a:t>
            </a:r>
            <a:r>
              <a:rPr lang="pt-BR" baseline="0"/>
              <a:t> </a:t>
            </a:r>
            <a:r>
              <a:rPr lang="pt-BR"/>
              <a:t>agimos, pensamos</a:t>
            </a:r>
            <a:r>
              <a:rPr lang="pt-BR" baseline="0"/>
              <a:t> sobre o mundo, como a gente se relaciona com os outros e com a gente mesmo. Um ponto importante para ressaltar aqui é que elas podem ser desenvolvidas por meio das experiências de aprendizagem, ainda mais quando há intencionalidade nesse desenvolvimento, e que elas já constam na BNCC entre as competências gerais </a:t>
            </a:r>
            <a:r>
              <a:rPr lang="pt-BR"/>
              <a:t>que consubstanciam, no âmbito pedagógico, os direitos de aprendizagem e desenvolvimento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415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Quais são essas socioemocionais? Um conjunto de competências, organizadas em 5 grupos, que dizem respeito a como nós nos sentimos,</a:t>
            </a:r>
            <a:r>
              <a:rPr lang="pt-BR" baseline="0"/>
              <a:t> </a:t>
            </a:r>
            <a:r>
              <a:rPr lang="pt-BR"/>
              <a:t>agimos, pensamos</a:t>
            </a:r>
            <a:r>
              <a:rPr lang="pt-BR" baseline="0"/>
              <a:t> sobre o mundo, como a gente se relaciona com os outros e com a gente mesmo. Um ponto importante para ressaltar aqui é que elas podem ser desenvolvidas por meio das experiências de aprendizagem, ainda mais quando há intencionalidade nesse desenvolvimento, e que elas já constam na BNCC entre as competências gerais </a:t>
            </a:r>
            <a:r>
              <a:rPr lang="pt-BR"/>
              <a:t>que consubstanciam, no âmbito pedagógico, os direitos de aprendizagem e desenvolvimento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771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Quais são essas socioemocionais? Um conjunto de competências, organizadas em 5 grupos, que dizem respeito a como nós nos sentimos,</a:t>
            </a:r>
            <a:r>
              <a:rPr lang="pt-BR" baseline="0"/>
              <a:t> </a:t>
            </a:r>
            <a:r>
              <a:rPr lang="pt-BR"/>
              <a:t>agimos, pensamos</a:t>
            </a:r>
            <a:r>
              <a:rPr lang="pt-BR" baseline="0"/>
              <a:t> sobre o mundo, como a gente se relaciona com os outros e com a gente mesmo. Um ponto importante para ressaltar aqui é que elas podem ser desenvolvidas por meio das experiências de aprendizagem, ainda mais quando há intencionalidade nesse desenvolvimento, e que elas já constam na BNCC entre as competências gerais </a:t>
            </a:r>
            <a:r>
              <a:rPr lang="pt-BR"/>
              <a:t>que consubstanciam, no âmbito pedagógico, os direitos de aprendizagem e desenvolvimento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0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Continuando esse diagnóstico das perdas socioemocionais entre 2019 e 2021 que impactam diretamente o aprendizado, em 2019, avaliamos o percentual de estudantes de cada ano escolar que relatava se sentir com muitas dificuldades (ou seja, pouco capazes) de exercer o grupo de CSE que mais os ajudariam a alavancar seu aprendizado. Em 2021 repetimos essas análises e identificamos que esse percentual aumentou para todas as CSE relevantes ao aprendizado e em todos os anos escolares avaliados.</a:t>
            </a:r>
          </a:p>
          <a:p>
            <a:r>
              <a:rPr lang="pt-BR" sz="1200" kern="1200" baseline="0">
                <a:solidFill>
                  <a:schemeClr val="tx1"/>
                </a:solidFill>
                <a:effectLst/>
                <a:latin typeface="Barlow" panose="00000500000000000000" pitchFamily="2" charset="0"/>
                <a:ea typeface="+mn-ea"/>
                <a:cs typeface="+mn-cs"/>
              </a:rPr>
              <a:t>TODOS os percentuais aumentaram, de TODOS os anos escolares e para TODAS as competências avaliadas desse grupo (CSE relevantes para o aprendizado).</a:t>
            </a:r>
          </a:p>
          <a:p>
            <a:endParaRPr lang="pt-BR" sz="1200" kern="1200" baseline="0">
              <a:solidFill>
                <a:schemeClr val="tx1"/>
              </a:solidFill>
              <a:effectLst/>
              <a:latin typeface="Barlow" panose="00000500000000000000" pitchFamily="2" charset="0"/>
              <a:ea typeface="+mn-ea"/>
              <a:cs typeface="+mn-cs"/>
            </a:endParaRPr>
          </a:p>
          <a:p>
            <a:r>
              <a:rPr lang="pt-BR" u="sng"/>
              <a:t>Curiosidade para</a:t>
            </a:r>
            <a:r>
              <a:rPr lang="pt-BR" u="sng" baseline="0"/>
              <a:t> aprender</a:t>
            </a:r>
            <a:r>
              <a:rPr lang="pt-BR" baseline="0"/>
              <a:t>: é estimado que mais de </a:t>
            </a:r>
            <a:r>
              <a:rPr lang="pt-BR" b="1" baseline="0"/>
              <a:t>380k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letivo). Em 2019, eram </a:t>
            </a:r>
            <a:r>
              <a:rPr lang="pt-BR" b="1" baseline="0"/>
              <a:t>338k</a:t>
            </a:r>
            <a:r>
              <a:rPr lang="pt-BR" baseline="0"/>
              <a:t> alunos, </a:t>
            </a:r>
            <a:r>
              <a:rPr lang="pt-BR" b="1" baseline="0"/>
              <a:t>aumento de 42k alunos.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u="sng" baseline="0"/>
              <a:t>Determinação</a:t>
            </a:r>
            <a:r>
              <a:rPr lang="pt-BR" baseline="0"/>
              <a:t>: é estimado que mais de </a:t>
            </a:r>
            <a:r>
              <a:rPr lang="pt-BR" b="1" baseline="0"/>
              <a:t>341k</a:t>
            </a:r>
            <a:r>
              <a:rPr lang="pt-BR" baseline="0"/>
              <a:t> alunos da rede estadual de São Paulo relate se sentir MUITO pouco capaz no exercício da Curiosidade para aprender, de Abertura ao novo, competência muito relevante para o aprendizado (capaz de influenciar ganhos de até 5,5 meses de aprendizado a mais num ano letivo. Em 2019, eram </a:t>
            </a:r>
            <a:r>
              <a:rPr lang="pt-BR" b="1" baseline="0"/>
              <a:t>301k</a:t>
            </a:r>
            <a:r>
              <a:rPr lang="pt-BR" baseline="0"/>
              <a:t> alunos, </a:t>
            </a:r>
            <a:r>
              <a:rPr lang="pt-BR" b="1" baseline="0"/>
              <a:t>aumento de quase 40k alunos</a:t>
            </a:r>
            <a:r>
              <a:rPr lang="pt-BR" baseline="0"/>
              <a:t>.</a:t>
            </a:r>
          </a:p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12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56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07EDB-5DDF-4E2A-8C81-FE5497AB6FB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69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FE82-C9AC-9445-8804-36CDD3817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5FF89-C661-2C48-931E-E3671F1D3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EE0DB-9645-A542-AB3C-03944B46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B1CB0-E311-674F-81F8-4DC014AB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F68DC-AC5C-994C-825E-B9EABAE6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71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70CA-7CFE-3A41-A860-D3136FEA9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F42FD-8539-7E43-B3D7-D86B60935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B3F8C-95F8-A148-A218-331E6FBA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E1B07-552D-3544-8001-EA1DD1BB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80CE-85DF-4249-B51C-D69BA4B9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17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9ABE31-68E8-D746-8B3F-BD773EF57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020EA-3398-8B4B-AFB3-208E56968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2102-7B92-D043-9790-F0CE17D4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7EF5C-A3DC-7A4A-8725-E2832817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22992-4DFD-4442-A210-4F5C6EA2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0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2689" y="599849"/>
            <a:ext cx="5820230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090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849" indent="0" algn="ctr">
              <a:buNone/>
              <a:defRPr sz="1846"/>
            </a:lvl2pPr>
            <a:lvl3pPr marL="843697" indent="0" algn="ctr">
              <a:buNone/>
              <a:defRPr sz="1661"/>
            </a:lvl3pPr>
            <a:lvl4pPr marL="1265546" indent="0" algn="ctr">
              <a:buNone/>
              <a:defRPr sz="1477"/>
            </a:lvl4pPr>
            <a:lvl5pPr marL="1687394" indent="0" algn="ctr">
              <a:buNone/>
              <a:defRPr sz="1477"/>
            </a:lvl5pPr>
            <a:lvl6pPr marL="2109242" indent="0" algn="ctr">
              <a:buNone/>
              <a:defRPr sz="1477"/>
            </a:lvl6pPr>
            <a:lvl7pPr marL="2531090" indent="0" algn="ctr">
              <a:buNone/>
              <a:defRPr sz="1477"/>
            </a:lvl7pPr>
            <a:lvl8pPr marL="2952939" indent="0" algn="ctr">
              <a:buNone/>
              <a:defRPr sz="1477"/>
            </a:lvl8pPr>
            <a:lvl9pPr marL="3374787" indent="0" algn="ctr">
              <a:buNone/>
              <a:defRPr sz="147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7" y="479425"/>
            <a:ext cx="5630862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798786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7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 algn="r">
              <a:defRPr sz="553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184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3697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554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739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0924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1090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293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47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69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39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9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7"/>
            <a:ext cx="5157786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83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5972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38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952"/>
            </a:lvl1pPr>
            <a:lvl2pPr>
              <a:defRPr sz="2583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093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2"/>
            </a:lvl1pPr>
            <a:lvl2pPr marL="421849" indent="0">
              <a:buNone/>
              <a:defRPr sz="2583"/>
            </a:lvl2pPr>
            <a:lvl3pPr marL="843697" indent="0">
              <a:buNone/>
              <a:defRPr sz="2215"/>
            </a:lvl3pPr>
            <a:lvl4pPr marL="1265546" indent="0">
              <a:buNone/>
              <a:defRPr sz="1846"/>
            </a:lvl4pPr>
            <a:lvl5pPr marL="1687394" indent="0">
              <a:buNone/>
              <a:defRPr sz="1846"/>
            </a:lvl5pPr>
            <a:lvl6pPr marL="2109242" indent="0">
              <a:buNone/>
              <a:defRPr sz="1846"/>
            </a:lvl6pPr>
            <a:lvl7pPr marL="2531090" indent="0">
              <a:buNone/>
              <a:defRPr sz="1846"/>
            </a:lvl7pPr>
            <a:lvl8pPr marL="2952939" indent="0">
              <a:buNone/>
              <a:defRPr sz="1846"/>
            </a:lvl8pPr>
            <a:lvl9pPr marL="3374787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950726E-71D6-46A6-A4B5-58D3B97AEA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19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BE95-A4A0-1F45-B8CC-9357EE5B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BF3A-79A2-FA44-BE5C-326AC855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FBBDB-9FDC-0C44-8BC4-4FB7B93B2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D45D5-A11C-8240-BFB0-C446F7CB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DE5A-C017-8B43-8F89-1D665AF9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157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498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5"/>
            <a:ext cx="2743200" cy="365125"/>
          </a:xfrm>
        </p:spPr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9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</p:spPr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3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4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788699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</p:spPr>
        <p:txBody>
          <a:bodyPr/>
          <a:lstStyle/>
          <a:p>
            <a:fld id="{3950726E-71D6-46A6-A4B5-58D3B97AEA28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282690" y="643847"/>
            <a:ext cx="5820229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181089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781" indent="0" algn="ctr">
              <a:buNone/>
              <a:defRPr sz="1845"/>
            </a:lvl2pPr>
            <a:lvl3pPr marL="843560" indent="0" algn="ctr">
              <a:buNone/>
              <a:defRPr sz="1661"/>
            </a:lvl3pPr>
            <a:lvl4pPr marL="1265340" indent="0" algn="ctr">
              <a:buNone/>
              <a:defRPr sz="1476"/>
            </a:lvl4pPr>
            <a:lvl5pPr marL="1687119" indent="0" algn="ctr">
              <a:buNone/>
              <a:defRPr sz="1476"/>
            </a:lvl5pPr>
            <a:lvl6pPr marL="2108900" indent="0" algn="ctr">
              <a:buNone/>
              <a:defRPr sz="1476"/>
            </a:lvl6pPr>
            <a:lvl7pPr marL="2530680" indent="0" algn="ctr">
              <a:buNone/>
              <a:defRPr sz="1476"/>
            </a:lvl7pPr>
            <a:lvl8pPr marL="2952460" indent="0" algn="ctr">
              <a:buNone/>
              <a:defRPr sz="1476"/>
            </a:lvl8pPr>
            <a:lvl9pPr marL="3374239" indent="0" algn="ctr">
              <a:buNone/>
              <a:defRPr sz="1476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2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9" y="479425"/>
            <a:ext cx="5630863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155886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m texto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Slide do think-cell" r:id="rId4" imgW="378" imgH="377" progId="TCLayout.ActiveDocument.1">
                  <p:embed/>
                </p:oleObj>
              </mc:Choice>
              <mc:Fallback>
                <p:oleObj name="Slide do think-cell" r:id="rId4" imgW="378" imgH="377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IAS_assinatura_p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" y="458"/>
            <a:ext cx="12191188" cy="685754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653954" y="1306169"/>
            <a:ext cx="3242568" cy="588064"/>
          </a:xfrm>
          <a:prstGeom prst="rect">
            <a:avLst/>
          </a:prstGeom>
        </p:spPr>
        <p:txBody>
          <a:bodyPr lIns="162607" tIns="81303" rIns="162607" bIns="81303"/>
          <a:lstStyle>
            <a:lvl1pPr algn="ctr" defTabSz="257084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tx1"/>
                </a:solidFill>
                <a:latin typeface="Chevin Pro ExtraBold"/>
                <a:ea typeface="+mj-ea"/>
                <a:cs typeface="Chevin Pro ExtraBold"/>
              </a:defRPr>
            </a:lvl1pPr>
          </a:lstStyle>
          <a:p>
            <a:endParaRPr lang="en-US" sz="1600">
              <a:latin typeface="Barlow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8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2689" y="599849"/>
            <a:ext cx="5820230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090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849" indent="0" algn="ctr">
              <a:buNone/>
              <a:defRPr sz="1846"/>
            </a:lvl2pPr>
            <a:lvl3pPr marL="843697" indent="0" algn="ctr">
              <a:buNone/>
              <a:defRPr sz="1661"/>
            </a:lvl3pPr>
            <a:lvl4pPr marL="1265546" indent="0" algn="ctr">
              <a:buNone/>
              <a:defRPr sz="1477"/>
            </a:lvl4pPr>
            <a:lvl5pPr marL="1687394" indent="0" algn="ctr">
              <a:buNone/>
              <a:defRPr sz="1477"/>
            </a:lvl5pPr>
            <a:lvl6pPr marL="2109242" indent="0" algn="ctr">
              <a:buNone/>
              <a:defRPr sz="1477"/>
            </a:lvl6pPr>
            <a:lvl7pPr marL="2531090" indent="0" algn="ctr">
              <a:buNone/>
              <a:defRPr sz="1477"/>
            </a:lvl7pPr>
            <a:lvl8pPr marL="2952939" indent="0" algn="ctr">
              <a:buNone/>
              <a:defRPr sz="1477"/>
            </a:lvl8pPr>
            <a:lvl9pPr marL="3374787" indent="0" algn="ctr">
              <a:buNone/>
              <a:defRPr sz="147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5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7" y="479425"/>
            <a:ext cx="5630862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782222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8267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 algn="r">
              <a:defRPr sz="553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184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3697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554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739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0924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1090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293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47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12288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8938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A9B4B-5456-8E42-B287-EF3F188D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7562E-EF05-7846-867C-E2025237D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11A8F-1031-4C49-B7BE-6872F9E3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60330-4DBF-BB47-AD8B-DD1AF89F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ED96B-7220-EE49-8478-B870F0D3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039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9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7"/>
            <a:ext cx="5157786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83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44193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78182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952"/>
            </a:lvl1pPr>
            <a:lvl2pPr>
              <a:defRPr sz="2583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16431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2"/>
            </a:lvl1pPr>
            <a:lvl2pPr marL="421849" indent="0">
              <a:buNone/>
              <a:defRPr sz="2583"/>
            </a:lvl2pPr>
            <a:lvl3pPr marL="843697" indent="0">
              <a:buNone/>
              <a:defRPr sz="2215"/>
            </a:lvl3pPr>
            <a:lvl4pPr marL="1265546" indent="0">
              <a:buNone/>
              <a:defRPr sz="1846"/>
            </a:lvl4pPr>
            <a:lvl5pPr marL="1687394" indent="0">
              <a:buNone/>
              <a:defRPr sz="1846"/>
            </a:lvl5pPr>
            <a:lvl6pPr marL="2109242" indent="0">
              <a:buNone/>
              <a:defRPr sz="1846"/>
            </a:lvl6pPr>
            <a:lvl7pPr marL="2531090" indent="0">
              <a:buNone/>
              <a:defRPr sz="1846"/>
            </a:lvl7pPr>
            <a:lvl8pPr marL="2952939" indent="0">
              <a:buNone/>
              <a:defRPr sz="1846"/>
            </a:lvl8pPr>
            <a:lvl9pPr marL="3374787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630649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000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4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04859938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ctrTitle" hasCustomPrompt="1"/>
          </p:nvPr>
        </p:nvSpPr>
        <p:spPr>
          <a:xfrm>
            <a:off x="282689" y="599849"/>
            <a:ext cx="5820230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81090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849" indent="0" algn="ctr">
              <a:buNone/>
              <a:defRPr sz="1846"/>
            </a:lvl2pPr>
            <a:lvl3pPr marL="843697" indent="0" algn="ctr">
              <a:buNone/>
              <a:defRPr sz="1661"/>
            </a:lvl3pPr>
            <a:lvl4pPr marL="1265546" indent="0" algn="ctr">
              <a:buNone/>
              <a:defRPr sz="1477"/>
            </a:lvl4pPr>
            <a:lvl5pPr marL="1687394" indent="0" algn="ctr">
              <a:buNone/>
              <a:defRPr sz="1477"/>
            </a:lvl5pPr>
            <a:lvl6pPr marL="2109242" indent="0" algn="ctr">
              <a:buNone/>
              <a:defRPr sz="1477"/>
            </a:lvl6pPr>
            <a:lvl7pPr marL="2531090" indent="0" algn="ctr">
              <a:buNone/>
              <a:defRPr sz="1477"/>
            </a:lvl7pPr>
            <a:lvl8pPr marL="2952939" indent="0" algn="ctr">
              <a:buNone/>
              <a:defRPr sz="1477"/>
            </a:lvl8pPr>
            <a:lvl9pPr marL="3374787" indent="0" algn="ctr">
              <a:buNone/>
              <a:defRPr sz="147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7" y="479425"/>
            <a:ext cx="5630862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77577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090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 algn="r">
              <a:defRPr sz="553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184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3697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554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739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0924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1090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293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47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412633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1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10AB-8099-7E44-A2EC-F9152E20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4F226-0CC8-214C-BDC3-6598385B3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7E932-0CA3-C846-9FD2-63C66AE5E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3AB1F-C72E-DB4C-8F08-A938A3E9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A7B28-8067-9440-98CD-E8C5BEC4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9A0F7-7449-DE41-9AFB-C1A2D37F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841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9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7"/>
            <a:ext cx="5157786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83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81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5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952"/>
            </a:lvl1pPr>
            <a:lvl2pPr>
              <a:defRPr sz="2583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84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2"/>
            </a:lvl1pPr>
            <a:lvl2pPr marL="421849" indent="0">
              <a:buNone/>
              <a:defRPr sz="2583"/>
            </a:lvl2pPr>
            <a:lvl3pPr marL="843697" indent="0">
              <a:buNone/>
              <a:defRPr sz="2215"/>
            </a:lvl3pPr>
            <a:lvl4pPr marL="1265546" indent="0">
              <a:buNone/>
              <a:defRPr sz="1846"/>
            </a:lvl4pPr>
            <a:lvl5pPr marL="1687394" indent="0">
              <a:buNone/>
              <a:defRPr sz="1846"/>
            </a:lvl5pPr>
            <a:lvl6pPr marL="2109242" indent="0">
              <a:buNone/>
              <a:defRPr sz="1846"/>
            </a:lvl6pPr>
            <a:lvl7pPr marL="2531090" indent="0">
              <a:buNone/>
              <a:defRPr sz="1846"/>
            </a:lvl7pPr>
            <a:lvl8pPr marL="2952939" indent="0">
              <a:buNone/>
              <a:defRPr sz="1846"/>
            </a:lvl8pPr>
            <a:lvl9pPr marL="3374787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60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ctrTitle" hasCustomPrompt="1"/>
          </p:nvPr>
        </p:nvSpPr>
        <p:spPr>
          <a:xfrm>
            <a:off x="282689" y="599849"/>
            <a:ext cx="5820230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181090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849" indent="0" algn="ctr">
              <a:buNone/>
              <a:defRPr sz="1846"/>
            </a:lvl2pPr>
            <a:lvl3pPr marL="843697" indent="0" algn="ctr">
              <a:buNone/>
              <a:defRPr sz="1661"/>
            </a:lvl3pPr>
            <a:lvl4pPr marL="1265546" indent="0" algn="ctr">
              <a:buNone/>
              <a:defRPr sz="1477"/>
            </a:lvl4pPr>
            <a:lvl5pPr marL="1687394" indent="0" algn="ctr">
              <a:buNone/>
              <a:defRPr sz="1477"/>
            </a:lvl5pPr>
            <a:lvl6pPr marL="2109242" indent="0" algn="ctr">
              <a:buNone/>
              <a:defRPr sz="1477"/>
            </a:lvl6pPr>
            <a:lvl7pPr marL="2531090" indent="0" algn="ctr">
              <a:buNone/>
              <a:defRPr sz="1477"/>
            </a:lvl7pPr>
            <a:lvl8pPr marL="2952939" indent="0" algn="ctr">
              <a:buNone/>
              <a:defRPr sz="1477"/>
            </a:lvl8pPr>
            <a:lvl9pPr marL="3374787" indent="0" algn="ctr">
              <a:buNone/>
              <a:defRPr sz="147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7" y="479425"/>
            <a:ext cx="5630862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3786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52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 algn="r">
              <a:defRPr sz="553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184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3697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554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739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0924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1090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293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47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956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40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9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7"/>
            <a:ext cx="5157786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83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7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7B5E-C119-ED4C-A7DB-645DA75C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A2EA9-BBD0-BA4E-917F-B79AFC261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50147-9259-C844-8026-34B9DB5CE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1CD78-D81D-BB4E-9F01-9342BBEA0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C359F-0F03-6047-B0C1-3106749A2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85512-252E-9542-9E4E-87816852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B7719-B596-9040-B516-F89D3AC1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C8A6E-0E60-294A-ACF0-81E3A6B1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2590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77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952"/>
            </a:lvl1pPr>
            <a:lvl2pPr>
              <a:defRPr sz="2583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81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2"/>
            </a:lvl1pPr>
            <a:lvl2pPr marL="421849" indent="0">
              <a:buNone/>
              <a:defRPr sz="2583"/>
            </a:lvl2pPr>
            <a:lvl3pPr marL="843697" indent="0">
              <a:buNone/>
              <a:defRPr sz="2215"/>
            </a:lvl3pPr>
            <a:lvl4pPr marL="1265546" indent="0">
              <a:buNone/>
              <a:defRPr sz="1846"/>
            </a:lvl4pPr>
            <a:lvl5pPr marL="1687394" indent="0">
              <a:buNone/>
              <a:defRPr sz="1846"/>
            </a:lvl5pPr>
            <a:lvl6pPr marL="2109242" indent="0">
              <a:buNone/>
              <a:defRPr sz="1846"/>
            </a:lvl6pPr>
            <a:lvl7pPr marL="2531090" indent="0">
              <a:buNone/>
              <a:defRPr sz="1846"/>
            </a:lvl7pPr>
            <a:lvl8pPr marL="2952939" indent="0">
              <a:buNone/>
              <a:defRPr sz="1846"/>
            </a:lvl8pPr>
            <a:lvl9pPr marL="3374787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5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/>
          <a:lstStyle/>
          <a:p>
            <a:pPr defTabSz="696791"/>
            <a:fld id="{3950726E-71D6-46A6-A4B5-58D3B97AEA28}" type="slidenum">
              <a:rPr lang="pt-BR" sz="1372" smtClean="0">
                <a:solidFill>
                  <a:srgbClr val="003C78"/>
                </a:solidFill>
              </a:rPr>
              <a:pPr defTabSz="696791"/>
              <a:t>‹nº›</a:t>
            </a:fld>
            <a:endParaRPr lang="pt-BR" sz="1372">
              <a:solidFill>
                <a:srgbClr val="003C78"/>
              </a:solidFill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282690" y="643847"/>
            <a:ext cx="5820229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181089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781" indent="0" algn="ctr">
              <a:buNone/>
              <a:defRPr sz="1845"/>
            </a:lvl2pPr>
            <a:lvl3pPr marL="843560" indent="0" algn="ctr">
              <a:buNone/>
              <a:defRPr sz="1661"/>
            </a:lvl3pPr>
            <a:lvl4pPr marL="1265340" indent="0" algn="ctr">
              <a:buNone/>
              <a:defRPr sz="1476"/>
            </a:lvl4pPr>
            <a:lvl5pPr marL="1687119" indent="0" algn="ctr">
              <a:buNone/>
              <a:defRPr sz="1476"/>
            </a:lvl5pPr>
            <a:lvl6pPr marL="2108900" indent="0" algn="ctr">
              <a:buNone/>
              <a:defRPr sz="1476"/>
            </a:lvl6pPr>
            <a:lvl7pPr marL="2530680" indent="0" algn="ctr">
              <a:buNone/>
              <a:defRPr sz="1476"/>
            </a:lvl7pPr>
            <a:lvl8pPr marL="2952460" indent="0" algn="ctr">
              <a:buNone/>
              <a:defRPr sz="1476"/>
            </a:lvl8pPr>
            <a:lvl9pPr marL="3374239" indent="0" algn="ctr">
              <a:buNone/>
              <a:defRPr sz="1476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2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9" y="479425"/>
            <a:ext cx="5630863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244166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67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683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281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523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46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4A2A-689C-0A4B-9612-D55799C8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F23A2-A1FD-5340-A8C1-1AD620EE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7B690-6D1A-D146-A547-502B3428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C7F7F-AD28-1343-AC09-09F342E3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267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920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5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290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32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58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ersonalizado">
  <p:cSld name="Slide personalizad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063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2689" y="599849"/>
            <a:ext cx="5820230" cy="2387599"/>
          </a:xfrm>
          <a:prstGeom prst="rect">
            <a:avLst/>
          </a:prstGeom>
        </p:spPr>
        <p:txBody>
          <a:bodyPr anchor="b"/>
          <a:lstStyle>
            <a:lvl1pPr algn="r">
              <a:defRPr sz="5536" b="1" baseline="0">
                <a:latin typeface="+mn-lt"/>
              </a:defRPr>
            </a:lvl1pPr>
          </a:lstStyle>
          <a:p>
            <a:r>
              <a:rPr lang="pt-BR"/>
              <a:t>INSIRA UM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090" y="3602039"/>
            <a:ext cx="592182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952"/>
            </a:lvl1pPr>
            <a:lvl2pPr marL="421849" indent="0" algn="ctr">
              <a:buNone/>
              <a:defRPr sz="1846"/>
            </a:lvl2pPr>
            <a:lvl3pPr marL="843697" indent="0" algn="ctr">
              <a:buNone/>
              <a:defRPr sz="1661"/>
            </a:lvl3pPr>
            <a:lvl4pPr marL="1265546" indent="0" algn="ctr">
              <a:buNone/>
              <a:defRPr sz="1477"/>
            </a:lvl4pPr>
            <a:lvl5pPr marL="1687394" indent="0" algn="ctr">
              <a:buNone/>
              <a:defRPr sz="1477"/>
            </a:lvl5pPr>
            <a:lvl6pPr marL="2109242" indent="0" algn="ctr">
              <a:buNone/>
              <a:defRPr sz="1477"/>
            </a:lvl6pPr>
            <a:lvl7pPr marL="2531090" indent="0" algn="ctr">
              <a:buNone/>
              <a:defRPr sz="1477"/>
            </a:lvl7pPr>
            <a:lvl8pPr marL="2952939" indent="0" algn="ctr">
              <a:buNone/>
              <a:defRPr sz="1477"/>
            </a:lvl8pPr>
            <a:lvl9pPr marL="3374787" indent="0" algn="ctr">
              <a:buNone/>
              <a:defRPr sz="1477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5" name="Espaço Reservado para Imagem 14"/>
          <p:cNvSpPr>
            <a:spLocks noGrp="1"/>
          </p:cNvSpPr>
          <p:nvPr>
            <p:ph type="pic" sz="quarter" idx="13" hasCustomPrompt="1"/>
          </p:nvPr>
        </p:nvSpPr>
        <p:spPr>
          <a:xfrm>
            <a:off x="6001317" y="479425"/>
            <a:ext cx="5630862" cy="41941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r>
              <a:rPr lang="pt-BR"/>
              <a:t>INSIRA UM ÍCONE QUE REPRESENTE O TEMA DE SUA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1417502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19147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 algn="r">
              <a:defRPr sz="5536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184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3697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3pPr>
            <a:lvl4pPr marL="1265546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739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0924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1090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293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478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41781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21"/>
            </a:lvl1pPr>
            <a:lvl2pPr>
              <a:defRPr sz="2952"/>
            </a:lvl2pPr>
            <a:lvl3pPr>
              <a:defRPr sz="2583"/>
            </a:lvl3pPr>
            <a:lvl4pPr>
              <a:defRPr sz="2215"/>
            </a:lvl4pPr>
            <a:lvl5pPr>
              <a:defRPr sz="2215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28920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7B18E-BCE3-C742-B0B1-ECF7E914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24612-17F6-9F43-B731-F0618F2C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2954C-4898-4B4E-BCED-F693CEA2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571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9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7"/>
            <a:ext cx="5157786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83"/>
            </a:lvl1pPr>
            <a:lvl2pPr>
              <a:defRPr sz="2215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1849" indent="0">
              <a:buNone/>
              <a:defRPr sz="1846" b="1"/>
            </a:lvl2pPr>
            <a:lvl3pPr marL="843697" indent="0">
              <a:buNone/>
              <a:defRPr sz="1661" b="1"/>
            </a:lvl3pPr>
            <a:lvl4pPr marL="1265546" indent="0">
              <a:buNone/>
              <a:defRPr sz="1477" b="1"/>
            </a:lvl4pPr>
            <a:lvl5pPr marL="1687394" indent="0">
              <a:buNone/>
              <a:defRPr sz="1477" b="1"/>
            </a:lvl5pPr>
            <a:lvl6pPr marL="2109242" indent="0">
              <a:buNone/>
              <a:defRPr sz="1477" b="1"/>
            </a:lvl6pPr>
            <a:lvl7pPr marL="2531090" indent="0">
              <a:buNone/>
              <a:defRPr sz="1477" b="1"/>
            </a:lvl7pPr>
            <a:lvl8pPr marL="2952939" indent="0">
              <a:buNone/>
              <a:defRPr sz="1477" b="1"/>
            </a:lvl8pPr>
            <a:lvl9pPr marL="3374787" indent="0">
              <a:buNone/>
              <a:defRPr sz="1477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926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8944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952"/>
            </a:lvl1pPr>
            <a:lvl2pPr>
              <a:defRPr sz="2583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89741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2952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2"/>
            </a:lvl1pPr>
            <a:lvl2pPr marL="421849" indent="0">
              <a:buNone/>
              <a:defRPr sz="2583"/>
            </a:lvl2pPr>
            <a:lvl3pPr marL="843697" indent="0">
              <a:buNone/>
              <a:defRPr sz="2215"/>
            </a:lvl3pPr>
            <a:lvl4pPr marL="1265546" indent="0">
              <a:buNone/>
              <a:defRPr sz="1846"/>
            </a:lvl4pPr>
            <a:lvl5pPr marL="1687394" indent="0">
              <a:buNone/>
              <a:defRPr sz="1846"/>
            </a:lvl5pPr>
            <a:lvl6pPr marL="2109242" indent="0">
              <a:buNone/>
              <a:defRPr sz="1846"/>
            </a:lvl6pPr>
            <a:lvl7pPr marL="2531090" indent="0">
              <a:buNone/>
              <a:defRPr sz="1846"/>
            </a:lvl7pPr>
            <a:lvl8pPr marL="2952939" indent="0">
              <a:buNone/>
              <a:defRPr sz="1846"/>
            </a:lvl8pPr>
            <a:lvl9pPr marL="3374787" indent="0">
              <a:buNone/>
              <a:defRPr sz="1846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77"/>
            </a:lvl1pPr>
            <a:lvl2pPr marL="421849" indent="0">
              <a:buNone/>
              <a:defRPr sz="1292"/>
            </a:lvl2pPr>
            <a:lvl3pPr marL="843697" indent="0">
              <a:buNone/>
              <a:defRPr sz="1107"/>
            </a:lvl3pPr>
            <a:lvl4pPr marL="1265546" indent="0">
              <a:buNone/>
              <a:defRPr sz="922"/>
            </a:lvl4pPr>
            <a:lvl5pPr marL="1687394" indent="0">
              <a:buNone/>
              <a:defRPr sz="922"/>
            </a:lvl5pPr>
            <a:lvl6pPr marL="2109242" indent="0">
              <a:buNone/>
              <a:defRPr sz="922"/>
            </a:lvl6pPr>
            <a:lvl7pPr marL="2531090" indent="0">
              <a:buNone/>
              <a:defRPr sz="922"/>
            </a:lvl7pPr>
            <a:lvl8pPr marL="2952939" indent="0">
              <a:buNone/>
              <a:defRPr sz="922"/>
            </a:lvl8pPr>
            <a:lvl9pPr marL="3374787" indent="0">
              <a:buNone/>
              <a:defRPr sz="922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23529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898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4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4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516314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F500-FC1C-2C4B-B511-35FF4AE4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D0430-79A7-344F-B9F4-F6F34CDDA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1D618-F783-544A-8D3C-1A82331EA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3B003-1AE0-294A-B782-23D1AC97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D8E30-E9DB-4A49-8BAD-BBF0E9C1C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342CE-0B44-DD4E-85AA-497142D1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40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6151-71F2-BB46-B6C9-4465FBB0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EB9744-DDAC-0547-B51A-FCE89EB0E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37BEE-FAE9-994E-ADE8-0BAB48F86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268DD-8DA5-6049-BC97-11A5B510E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1286A-E9EB-FB44-A39F-CA05513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9C2F6-61DA-F141-ABD7-F1722E8D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04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sv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svg"/><Relationship Id="rId25" Type="http://schemas.openxmlformats.org/officeDocument/2006/relationships/image" Target="../media/image10.svg"/><Relationship Id="rId33" Type="http://schemas.openxmlformats.org/officeDocument/2006/relationships/image" Target="../media/image18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5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23" Type="http://schemas.openxmlformats.org/officeDocument/2006/relationships/image" Target="../media/image8.svg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svg"/><Relationship Id="rId31" Type="http://schemas.openxmlformats.org/officeDocument/2006/relationships/image" Target="../media/image16.sv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png"/><Relationship Id="rId27" Type="http://schemas.openxmlformats.org/officeDocument/2006/relationships/image" Target="../media/image12.svg"/><Relationship Id="rId30" Type="http://schemas.openxmlformats.org/officeDocument/2006/relationships/image" Target="../media/image8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sv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0.svg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17" Type="http://schemas.openxmlformats.org/officeDocument/2006/relationships/image" Target="../media/image6.svg"/><Relationship Id="rId25" Type="http://schemas.openxmlformats.org/officeDocument/2006/relationships/image" Target="../media/image14.sv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svg"/><Relationship Id="rId23" Type="http://schemas.openxmlformats.org/officeDocument/2006/relationships/image" Target="../media/image12.sv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openxmlformats.org/officeDocument/2006/relationships/image" Target="../media/image1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2.sv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23" Type="http://schemas.openxmlformats.org/officeDocument/2006/relationships/image" Target="../media/image12.png"/><Relationship Id="rId10" Type="http://schemas.openxmlformats.org/officeDocument/2006/relationships/theme" Target="../theme/theme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svg"/><Relationship Id="rId22" Type="http://schemas.openxmlformats.org/officeDocument/2006/relationships/image" Target="../media/image1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0.svg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.png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svg"/><Relationship Id="rId23" Type="http://schemas.openxmlformats.org/officeDocument/2006/relationships/image" Target="../media/image1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.svg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0.svg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.png"/><Relationship Id="rId17" Type="http://schemas.openxmlformats.org/officeDocument/2006/relationships/image" Target="../media/image6.svg"/><Relationship Id="rId25" Type="http://schemas.openxmlformats.org/officeDocument/2006/relationships/image" Target="../media/image14.sv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.svg"/><Relationship Id="rId23" Type="http://schemas.openxmlformats.org/officeDocument/2006/relationships/image" Target="../media/image12.sv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png"/><Relationship Id="rId22" Type="http://schemas.openxmlformats.org/officeDocument/2006/relationships/image" Target="../media/image6.png"/><Relationship Id="rId27" Type="http://schemas.openxmlformats.org/officeDocument/2006/relationships/image" Target="../media/image1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BB4210-4BC2-ED4B-865E-1C9A8E5B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B3923-812A-C046-9A99-69D26BD9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CA99B-9261-184E-9EA8-02621FFDC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F972-F020-BC4E-AB1D-D995EA4B920F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D5CF9-A0E3-F84E-8CBD-56F13080B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73A44-ABC5-AB49-8793-C9E19FF39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9383-AB92-6544-9CFA-4F16D4A8DA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52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0" y="6398984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060">
                <a:ln w="12700">
                  <a:solidFill>
                    <a:schemeClr val="tx1"/>
                  </a:solidFill>
                </a:ln>
                <a:noFill/>
              </a:defRPr>
            </a:lvl1pPr>
          </a:lstStyle>
          <a:p>
            <a:fld id="{3950726E-71D6-46A6-A4B5-58D3B97AEA28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40541F3-9DD7-7B42-815D-51F85EC991BF}"/>
              </a:ext>
            </a:extLst>
          </p:cNvPr>
          <p:cNvGrpSpPr/>
          <p:nvPr userDrawn="1"/>
        </p:nvGrpSpPr>
        <p:grpSpPr>
          <a:xfrm>
            <a:off x="10962854" y="6258560"/>
            <a:ext cx="1019344" cy="386527"/>
            <a:chOff x="3646260" y="2142581"/>
            <a:chExt cx="4905829" cy="1860192"/>
          </a:xfrm>
        </p:grpSpPr>
        <p:pic>
          <p:nvPicPr>
            <p:cNvPr id="19" name="Gráfico 41">
              <a:extLst>
                <a:ext uri="{FF2B5EF4-FFF2-40B4-BE49-F238E27FC236}">
                  <a16:creationId xmlns:a16="http://schemas.microsoft.com/office/drawing/2014/main" id="{CAC2C4D8-24BE-1E4E-9986-029965DA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08247" y="2142581"/>
              <a:ext cx="2343842" cy="1860192"/>
            </a:xfrm>
            <a:prstGeom prst="rect">
              <a:avLst/>
            </a:prstGeom>
          </p:spPr>
        </p:pic>
        <p:pic>
          <p:nvPicPr>
            <p:cNvPr id="20" name="Gráfico 42">
              <a:extLst>
                <a:ext uri="{FF2B5EF4-FFF2-40B4-BE49-F238E27FC236}">
                  <a16:creationId xmlns:a16="http://schemas.microsoft.com/office/drawing/2014/main" id="{34020697-7AE8-9F42-8F3E-0879A26C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529730" y="2268565"/>
              <a:ext cx="1436294" cy="294624"/>
            </a:xfrm>
            <a:prstGeom prst="rect">
              <a:avLst/>
            </a:prstGeom>
          </p:spPr>
        </p:pic>
        <p:pic>
          <p:nvPicPr>
            <p:cNvPr id="21" name="Gráfico 43">
              <a:extLst>
                <a:ext uri="{FF2B5EF4-FFF2-40B4-BE49-F238E27FC236}">
                  <a16:creationId xmlns:a16="http://schemas.microsoft.com/office/drawing/2014/main" id="{8C9AEF06-B13A-634F-AB9C-0F528D88A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45966" y="2561658"/>
              <a:ext cx="1841403" cy="380556"/>
            </a:xfrm>
            <a:prstGeom prst="rect">
              <a:avLst/>
            </a:prstGeom>
          </p:spPr>
        </p:pic>
        <p:pic>
          <p:nvPicPr>
            <p:cNvPr id="22" name="Gráfico 44">
              <a:extLst>
                <a:ext uri="{FF2B5EF4-FFF2-40B4-BE49-F238E27FC236}">
                  <a16:creationId xmlns:a16="http://schemas.microsoft.com/office/drawing/2014/main" id="{326DC261-DE30-184B-9953-177943EA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21173" y="2942214"/>
              <a:ext cx="1997203" cy="331452"/>
            </a:xfrm>
            <a:prstGeom prst="rect">
              <a:avLst/>
            </a:prstGeom>
          </p:spPr>
        </p:pic>
        <p:pic>
          <p:nvPicPr>
            <p:cNvPr id="23" name="Gráfico 45">
              <a:extLst>
                <a:ext uri="{FF2B5EF4-FFF2-40B4-BE49-F238E27FC236}">
                  <a16:creationId xmlns:a16="http://schemas.microsoft.com/office/drawing/2014/main" id="{22574F7D-813C-B94C-B56E-780C5F8FA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330568" y="3273832"/>
              <a:ext cx="2099199" cy="380556"/>
            </a:xfrm>
            <a:prstGeom prst="rect">
              <a:avLst/>
            </a:prstGeom>
          </p:spPr>
        </p:pic>
        <p:pic>
          <p:nvPicPr>
            <p:cNvPr id="24" name="Gráfico 46">
              <a:extLst>
                <a:ext uri="{FF2B5EF4-FFF2-40B4-BE49-F238E27FC236}">
                  <a16:creationId xmlns:a16="http://schemas.microsoft.com/office/drawing/2014/main" id="{3B79EB46-133D-EB4E-BBCC-9E6C1AF6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457220" y="3652691"/>
              <a:ext cx="1982072" cy="227275"/>
            </a:xfrm>
            <a:prstGeom prst="rect">
              <a:avLst/>
            </a:prstGeom>
          </p:spPr>
        </p:pic>
        <p:pic>
          <p:nvPicPr>
            <p:cNvPr id="25" name="Gráfico 47">
              <a:extLst>
                <a:ext uri="{FF2B5EF4-FFF2-40B4-BE49-F238E27FC236}">
                  <a16:creationId xmlns:a16="http://schemas.microsoft.com/office/drawing/2014/main" id="{10A2963B-6EA1-D943-B219-2A7E1135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897720" y="2868810"/>
              <a:ext cx="1873377" cy="502920"/>
            </a:xfrm>
            <a:prstGeom prst="rect">
              <a:avLst/>
            </a:prstGeom>
          </p:spPr>
        </p:pic>
        <p:pic>
          <p:nvPicPr>
            <p:cNvPr id="26" name="Gráfico 48">
              <a:extLst>
                <a:ext uri="{FF2B5EF4-FFF2-40B4-BE49-F238E27FC236}">
                  <a16:creationId xmlns:a16="http://schemas.microsoft.com/office/drawing/2014/main" id="{A4C8004C-E043-C243-B9ED-7F5E2902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174326" y="3454359"/>
              <a:ext cx="1596771" cy="427482"/>
            </a:xfrm>
            <a:prstGeom prst="rect">
              <a:avLst/>
            </a:prstGeom>
          </p:spPr>
        </p:pic>
        <p:pic>
          <p:nvPicPr>
            <p:cNvPr id="27" name="Gráfico 49">
              <a:extLst>
                <a:ext uri="{FF2B5EF4-FFF2-40B4-BE49-F238E27FC236}">
                  <a16:creationId xmlns:a16="http://schemas.microsoft.com/office/drawing/2014/main" id="{E7BEC054-373E-2C4D-A988-386F1162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3646260" y="2245494"/>
              <a:ext cx="2124837" cy="440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76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r" defTabSz="843697" rtl="0" eaLnBrk="1" latinLnBrk="0" hangingPunct="1">
        <a:lnSpc>
          <a:spcPct val="90000"/>
        </a:lnSpc>
        <a:spcBef>
          <a:spcPct val="0"/>
        </a:spcBef>
        <a:buNone/>
        <a:defRPr sz="406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0924" indent="-210924" algn="l" defTabSz="843697" rtl="0" eaLnBrk="1" latinLnBrk="0" hangingPunct="1">
        <a:lnSpc>
          <a:spcPct val="90000"/>
        </a:lnSpc>
        <a:spcBef>
          <a:spcPts val="922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952" kern="1200">
          <a:solidFill>
            <a:schemeClr val="tx1"/>
          </a:solidFill>
          <a:latin typeface="+mn-lt"/>
          <a:ea typeface="+mn-ea"/>
          <a:cs typeface="+mn-cs"/>
        </a:defRPr>
      </a:lvl1pPr>
      <a:lvl2pPr marL="632772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054621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6469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8318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0167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5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3163864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585712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184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369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5546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7394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09242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109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293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478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40541F3-9DD7-7B42-815D-51F85EC991BF}"/>
              </a:ext>
            </a:extLst>
          </p:cNvPr>
          <p:cNvGrpSpPr/>
          <p:nvPr userDrawn="1"/>
        </p:nvGrpSpPr>
        <p:grpSpPr>
          <a:xfrm>
            <a:off x="176121" y="6258560"/>
            <a:ext cx="1019344" cy="386527"/>
            <a:chOff x="3646260" y="2142581"/>
            <a:chExt cx="4905829" cy="1860192"/>
          </a:xfrm>
        </p:grpSpPr>
        <p:pic>
          <p:nvPicPr>
            <p:cNvPr id="19" name="Gráfico 41">
              <a:extLst>
                <a:ext uri="{FF2B5EF4-FFF2-40B4-BE49-F238E27FC236}">
                  <a16:creationId xmlns:a16="http://schemas.microsoft.com/office/drawing/2014/main" id="{CAC2C4D8-24BE-1E4E-9986-029965DA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08247" y="2142581"/>
              <a:ext cx="2343842" cy="1860192"/>
            </a:xfrm>
            <a:prstGeom prst="rect">
              <a:avLst/>
            </a:prstGeom>
          </p:spPr>
        </p:pic>
        <p:pic>
          <p:nvPicPr>
            <p:cNvPr id="20" name="Gráfico 42">
              <a:extLst>
                <a:ext uri="{FF2B5EF4-FFF2-40B4-BE49-F238E27FC236}">
                  <a16:creationId xmlns:a16="http://schemas.microsoft.com/office/drawing/2014/main" id="{34020697-7AE8-9F42-8F3E-0879A26C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29730" y="2268565"/>
              <a:ext cx="1436294" cy="294624"/>
            </a:xfrm>
            <a:prstGeom prst="rect">
              <a:avLst/>
            </a:prstGeom>
          </p:spPr>
        </p:pic>
        <p:pic>
          <p:nvPicPr>
            <p:cNvPr id="21" name="Gráfico 43">
              <a:extLst>
                <a:ext uri="{FF2B5EF4-FFF2-40B4-BE49-F238E27FC236}">
                  <a16:creationId xmlns:a16="http://schemas.microsoft.com/office/drawing/2014/main" id="{8C9AEF06-B13A-634F-AB9C-0F528D88A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45966" y="2561658"/>
              <a:ext cx="1841403" cy="380556"/>
            </a:xfrm>
            <a:prstGeom prst="rect">
              <a:avLst/>
            </a:prstGeom>
          </p:spPr>
        </p:pic>
        <p:pic>
          <p:nvPicPr>
            <p:cNvPr id="22" name="Gráfico 44">
              <a:extLst>
                <a:ext uri="{FF2B5EF4-FFF2-40B4-BE49-F238E27FC236}">
                  <a16:creationId xmlns:a16="http://schemas.microsoft.com/office/drawing/2014/main" id="{326DC261-DE30-184B-9953-177943EA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21173" y="2942214"/>
              <a:ext cx="1997203" cy="331452"/>
            </a:xfrm>
            <a:prstGeom prst="rect">
              <a:avLst/>
            </a:prstGeom>
          </p:spPr>
        </p:pic>
        <p:pic>
          <p:nvPicPr>
            <p:cNvPr id="23" name="Gráfico 45">
              <a:extLst>
                <a:ext uri="{FF2B5EF4-FFF2-40B4-BE49-F238E27FC236}">
                  <a16:creationId xmlns:a16="http://schemas.microsoft.com/office/drawing/2014/main" id="{22574F7D-813C-B94C-B56E-780C5F8FA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30568" y="3273832"/>
              <a:ext cx="2099199" cy="380556"/>
            </a:xfrm>
            <a:prstGeom prst="rect">
              <a:avLst/>
            </a:prstGeom>
          </p:spPr>
        </p:pic>
        <p:pic>
          <p:nvPicPr>
            <p:cNvPr id="24" name="Gráfico 46">
              <a:extLst>
                <a:ext uri="{FF2B5EF4-FFF2-40B4-BE49-F238E27FC236}">
                  <a16:creationId xmlns:a16="http://schemas.microsoft.com/office/drawing/2014/main" id="{3B79EB46-133D-EB4E-BBCC-9E6C1AF6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57220" y="3652691"/>
              <a:ext cx="1982072" cy="227275"/>
            </a:xfrm>
            <a:prstGeom prst="rect">
              <a:avLst/>
            </a:prstGeom>
          </p:spPr>
        </p:pic>
        <p:pic>
          <p:nvPicPr>
            <p:cNvPr id="25" name="Gráfico 47">
              <a:extLst>
                <a:ext uri="{FF2B5EF4-FFF2-40B4-BE49-F238E27FC236}">
                  <a16:creationId xmlns:a16="http://schemas.microsoft.com/office/drawing/2014/main" id="{10A2963B-6EA1-D943-B219-2A7E1135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897720" y="2868810"/>
              <a:ext cx="1873377" cy="502920"/>
            </a:xfrm>
            <a:prstGeom prst="rect">
              <a:avLst/>
            </a:prstGeom>
          </p:spPr>
        </p:pic>
        <p:pic>
          <p:nvPicPr>
            <p:cNvPr id="26" name="Gráfico 48">
              <a:extLst>
                <a:ext uri="{FF2B5EF4-FFF2-40B4-BE49-F238E27FC236}">
                  <a16:creationId xmlns:a16="http://schemas.microsoft.com/office/drawing/2014/main" id="{A4C8004C-E043-C243-B9ED-7F5E2902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174326" y="3454359"/>
              <a:ext cx="1596771" cy="427482"/>
            </a:xfrm>
            <a:prstGeom prst="rect">
              <a:avLst/>
            </a:prstGeom>
          </p:spPr>
        </p:pic>
        <p:pic>
          <p:nvPicPr>
            <p:cNvPr id="27" name="Gráfico 49">
              <a:extLst>
                <a:ext uri="{FF2B5EF4-FFF2-40B4-BE49-F238E27FC236}">
                  <a16:creationId xmlns:a16="http://schemas.microsoft.com/office/drawing/2014/main" id="{E7BEC054-373E-2C4D-A988-386F1162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646260" y="2245494"/>
              <a:ext cx="2124837" cy="440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60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hf hdr="0" ftr="0" dt="0"/>
  <p:txStyles>
    <p:titleStyle>
      <a:lvl1pPr algn="r" defTabSz="843697" rtl="0" eaLnBrk="1" latinLnBrk="0" hangingPunct="1">
        <a:lnSpc>
          <a:spcPct val="90000"/>
        </a:lnSpc>
        <a:spcBef>
          <a:spcPct val="0"/>
        </a:spcBef>
        <a:buNone/>
        <a:defRPr sz="406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0924" indent="-210924" algn="l" defTabSz="843697" rtl="0" eaLnBrk="1" latinLnBrk="0" hangingPunct="1">
        <a:lnSpc>
          <a:spcPct val="90000"/>
        </a:lnSpc>
        <a:spcBef>
          <a:spcPts val="922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952" kern="1200">
          <a:solidFill>
            <a:schemeClr val="tx1"/>
          </a:solidFill>
          <a:latin typeface="+mn-lt"/>
          <a:ea typeface="+mn-ea"/>
          <a:cs typeface="+mn-cs"/>
        </a:defRPr>
      </a:lvl1pPr>
      <a:lvl2pPr marL="632772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054621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6469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8318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0167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5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3163864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585712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184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369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5546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7394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09242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109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293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478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177182" y="6257063"/>
            <a:ext cx="1068221" cy="420084"/>
            <a:chOff x="15522576" y="8898933"/>
            <a:chExt cx="1519294" cy="597453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D40541F3-9DD7-7B42-815D-51F85EC991BF}"/>
                </a:ext>
              </a:extLst>
            </p:cNvPr>
            <p:cNvGrpSpPr/>
            <p:nvPr userDrawn="1"/>
          </p:nvGrpSpPr>
          <p:grpSpPr>
            <a:xfrm>
              <a:off x="16349214" y="8901063"/>
              <a:ext cx="692656" cy="549727"/>
              <a:chOff x="6208247" y="2142581"/>
              <a:chExt cx="2343842" cy="1860192"/>
            </a:xfrm>
          </p:grpSpPr>
          <p:pic>
            <p:nvPicPr>
              <p:cNvPr id="28" name="Gráfico 41">
                <a:extLst>
                  <a:ext uri="{FF2B5EF4-FFF2-40B4-BE49-F238E27FC236}">
                    <a16:creationId xmlns:a16="http://schemas.microsoft.com/office/drawing/2014/main" id="{CAC2C4D8-24BE-1E4E-9986-029965DA4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208247" y="2142581"/>
                <a:ext cx="2343842" cy="1860192"/>
              </a:xfrm>
              <a:prstGeom prst="rect">
                <a:avLst/>
              </a:prstGeom>
            </p:spPr>
          </p:pic>
          <p:pic>
            <p:nvPicPr>
              <p:cNvPr id="29" name="Gráfico 42">
                <a:extLst>
                  <a:ext uri="{FF2B5EF4-FFF2-40B4-BE49-F238E27FC236}">
                    <a16:creationId xmlns:a16="http://schemas.microsoft.com/office/drawing/2014/main" id="{34020697-7AE8-9F42-8F3E-0879A26C4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529730" y="2268565"/>
                <a:ext cx="1436294" cy="294624"/>
              </a:xfrm>
              <a:prstGeom prst="rect">
                <a:avLst/>
              </a:prstGeom>
            </p:spPr>
          </p:pic>
          <p:pic>
            <p:nvPicPr>
              <p:cNvPr id="30" name="Gráfico 43">
                <a:extLst>
                  <a:ext uri="{FF2B5EF4-FFF2-40B4-BE49-F238E27FC236}">
                    <a16:creationId xmlns:a16="http://schemas.microsoft.com/office/drawing/2014/main" id="{8C9AEF06-B13A-634F-AB9C-0F528D88A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45966" y="2561658"/>
                <a:ext cx="1841403" cy="380556"/>
              </a:xfrm>
              <a:prstGeom prst="rect">
                <a:avLst/>
              </a:prstGeom>
            </p:spPr>
          </p:pic>
          <p:pic>
            <p:nvPicPr>
              <p:cNvPr id="31" name="Gráfico 44">
                <a:extLst>
                  <a:ext uri="{FF2B5EF4-FFF2-40B4-BE49-F238E27FC236}">
                    <a16:creationId xmlns:a16="http://schemas.microsoft.com/office/drawing/2014/main" id="{326DC261-DE30-184B-9953-177943EA5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6321173" y="2942214"/>
                <a:ext cx="1997203" cy="331452"/>
              </a:xfrm>
              <a:prstGeom prst="rect">
                <a:avLst/>
              </a:prstGeom>
            </p:spPr>
          </p:pic>
          <p:pic>
            <p:nvPicPr>
              <p:cNvPr id="32" name="Gráfico 45">
                <a:extLst>
                  <a:ext uri="{FF2B5EF4-FFF2-40B4-BE49-F238E27FC236}">
                    <a16:creationId xmlns:a16="http://schemas.microsoft.com/office/drawing/2014/main" id="{22574F7D-813C-B94C-B56E-780C5F8FA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30568" y="3273832"/>
                <a:ext cx="2099199" cy="380556"/>
              </a:xfrm>
              <a:prstGeom prst="rect">
                <a:avLst/>
              </a:prstGeom>
            </p:spPr>
          </p:pic>
          <p:pic>
            <p:nvPicPr>
              <p:cNvPr id="33" name="Gráfico 46">
                <a:extLst>
                  <a:ext uri="{FF2B5EF4-FFF2-40B4-BE49-F238E27FC236}">
                    <a16:creationId xmlns:a16="http://schemas.microsoft.com/office/drawing/2014/main" id="{3B79EB46-133D-EB4E-BBCC-9E6C1AF66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6457220" y="3652691"/>
                <a:ext cx="1982072" cy="227275"/>
              </a:xfrm>
              <a:prstGeom prst="rect">
                <a:avLst/>
              </a:prstGeom>
            </p:spPr>
          </p:pic>
        </p:grpSp>
        <p:pic>
          <p:nvPicPr>
            <p:cNvPr id="17" name="Imagem 16"/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2" t="31408" r="48957" b="28046"/>
            <a:stretch/>
          </p:blipFill>
          <p:spPr>
            <a:xfrm>
              <a:off x="15522576" y="8898933"/>
              <a:ext cx="806400" cy="59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17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p:hf hdr="0" ftr="0" dt="0"/>
  <p:txStyles>
    <p:titleStyle>
      <a:lvl1pPr algn="r" defTabSz="843697" rtl="0" eaLnBrk="1" latinLnBrk="0" hangingPunct="1">
        <a:lnSpc>
          <a:spcPct val="90000"/>
        </a:lnSpc>
        <a:spcBef>
          <a:spcPct val="0"/>
        </a:spcBef>
        <a:buNone/>
        <a:defRPr sz="406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0924" indent="-210924" algn="l" defTabSz="843697" rtl="0" eaLnBrk="1" latinLnBrk="0" hangingPunct="1">
        <a:lnSpc>
          <a:spcPct val="90000"/>
        </a:lnSpc>
        <a:spcBef>
          <a:spcPts val="922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952" kern="1200">
          <a:solidFill>
            <a:schemeClr val="tx1"/>
          </a:solidFill>
          <a:latin typeface="+mn-lt"/>
          <a:ea typeface="+mn-ea"/>
          <a:cs typeface="+mn-cs"/>
        </a:defRPr>
      </a:lvl1pPr>
      <a:lvl2pPr marL="632772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054621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6469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8318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0167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5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3163864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585712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184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369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5546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7394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09242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109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293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478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5" name="Agrupar 4"/>
          <p:cNvGrpSpPr/>
          <p:nvPr userDrawn="1"/>
        </p:nvGrpSpPr>
        <p:grpSpPr>
          <a:xfrm>
            <a:off x="177182" y="6257063"/>
            <a:ext cx="1068221" cy="420084"/>
            <a:chOff x="15522576" y="8898933"/>
            <a:chExt cx="1519294" cy="597453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D40541F3-9DD7-7B42-815D-51F85EC991BF}"/>
                </a:ext>
              </a:extLst>
            </p:cNvPr>
            <p:cNvGrpSpPr/>
            <p:nvPr userDrawn="1"/>
          </p:nvGrpSpPr>
          <p:grpSpPr>
            <a:xfrm>
              <a:off x="16349214" y="8901063"/>
              <a:ext cx="692656" cy="549727"/>
              <a:chOff x="6208247" y="2142581"/>
              <a:chExt cx="2343842" cy="1860192"/>
            </a:xfrm>
          </p:grpSpPr>
          <p:pic>
            <p:nvPicPr>
              <p:cNvPr id="9" name="Gráfico 41">
                <a:extLst>
                  <a:ext uri="{FF2B5EF4-FFF2-40B4-BE49-F238E27FC236}">
                    <a16:creationId xmlns:a16="http://schemas.microsoft.com/office/drawing/2014/main" id="{CAC2C4D8-24BE-1E4E-9986-029965DA4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208247" y="2142581"/>
                <a:ext cx="2343842" cy="1860192"/>
              </a:xfrm>
              <a:prstGeom prst="rect">
                <a:avLst/>
              </a:prstGeom>
            </p:spPr>
          </p:pic>
          <p:pic>
            <p:nvPicPr>
              <p:cNvPr id="10" name="Gráfico 42">
                <a:extLst>
                  <a:ext uri="{FF2B5EF4-FFF2-40B4-BE49-F238E27FC236}">
                    <a16:creationId xmlns:a16="http://schemas.microsoft.com/office/drawing/2014/main" id="{34020697-7AE8-9F42-8F3E-0879A26C4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6529730" y="2268565"/>
                <a:ext cx="1436294" cy="294624"/>
              </a:xfrm>
              <a:prstGeom prst="rect">
                <a:avLst/>
              </a:prstGeom>
            </p:spPr>
          </p:pic>
          <p:pic>
            <p:nvPicPr>
              <p:cNvPr id="11" name="Gráfico 43">
                <a:extLst>
                  <a:ext uri="{FF2B5EF4-FFF2-40B4-BE49-F238E27FC236}">
                    <a16:creationId xmlns:a16="http://schemas.microsoft.com/office/drawing/2014/main" id="{8C9AEF06-B13A-634F-AB9C-0F528D88A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45966" y="2561658"/>
                <a:ext cx="1841403" cy="380556"/>
              </a:xfrm>
              <a:prstGeom prst="rect">
                <a:avLst/>
              </a:prstGeom>
            </p:spPr>
          </p:pic>
          <p:pic>
            <p:nvPicPr>
              <p:cNvPr id="12" name="Gráfico 44">
                <a:extLst>
                  <a:ext uri="{FF2B5EF4-FFF2-40B4-BE49-F238E27FC236}">
                    <a16:creationId xmlns:a16="http://schemas.microsoft.com/office/drawing/2014/main" id="{326DC261-DE30-184B-9953-177943EA5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21173" y="2942214"/>
                <a:ext cx="1997203" cy="331452"/>
              </a:xfrm>
              <a:prstGeom prst="rect">
                <a:avLst/>
              </a:prstGeom>
            </p:spPr>
          </p:pic>
          <p:pic>
            <p:nvPicPr>
              <p:cNvPr id="13" name="Gráfico 45">
                <a:extLst>
                  <a:ext uri="{FF2B5EF4-FFF2-40B4-BE49-F238E27FC236}">
                    <a16:creationId xmlns:a16="http://schemas.microsoft.com/office/drawing/2014/main" id="{22574F7D-813C-B94C-B56E-780C5F8FA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330568" y="3273832"/>
                <a:ext cx="2099199" cy="380556"/>
              </a:xfrm>
              <a:prstGeom prst="rect">
                <a:avLst/>
              </a:prstGeom>
            </p:spPr>
          </p:pic>
          <p:pic>
            <p:nvPicPr>
              <p:cNvPr id="14" name="Gráfico 46">
                <a:extLst>
                  <a:ext uri="{FF2B5EF4-FFF2-40B4-BE49-F238E27FC236}">
                    <a16:creationId xmlns:a16="http://schemas.microsoft.com/office/drawing/2014/main" id="{3B79EB46-133D-EB4E-BBCC-9E6C1AF66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457220" y="3652691"/>
                <a:ext cx="1982072" cy="227275"/>
              </a:xfrm>
              <a:prstGeom prst="rect">
                <a:avLst/>
              </a:prstGeom>
            </p:spPr>
          </p:pic>
        </p:grpSp>
        <p:pic>
          <p:nvPicPr>
            <p:cNvPr id="18" name="Imagem 17"/>
            <p:cNvPicPr>
              <a:picLocks noChangeAspect="1"/>
            </p:cNvPicPr>
            <p:nvPr userDrawn="1"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2" t="31408" r="48957" b="28046"/>
            <a:stretch/>
          </p:blipFill>
          <p:spPr>
            <a:xfrm>
              <a:off x="15522576" y="8898933"/>
              <a:ext cx="806400" cy="597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349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hf hdr="0" ftr="0" dt="0"/>
  <p:txStyles>
    <p:titleStyle>
      <a:lvl1pPr algn="r" defTabSz="843697" rtl="0" eaLnBrk="1" latinLnBrk="0" hangingPunct="1">
        <a:lnSpc>
          <a:spcPct val="90000"/>
        </a:lnSpc>
        <a:spcBef>
          <a:spcPct val="0"/>
        </a:spcBef>
        <a:buNone/>
        <a:defRPr sz="406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0924" indent="-210924" algn="l" defTabSz="843697" rtl="0" eaLnBrk="1" latinLnBrk="0" hangingPunct="1">
        <a:lnSpc>
          <a:spcPct val="90000"/>
        </a:lnSpc>
        <a:spcBef>
          <a:spcPts val="922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952" kern="1200">
          <a:solidFill>
            <a:schemeClr val="tx1"/>
          </a:solidFill>
          <a:latin typeface="+mn-lt"/>
          <a:ea typeface="+mn-ea"/>
          <a:cs typeface="+mn-cs"/>
        </a:defRPr>
      </a:lvl1pPr>
      <a:lvl2pPr marL="632772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054621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6469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8318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accent1"/>
        </a:buClr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0167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5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3163864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585712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184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369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5546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7394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09242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109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293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478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‹nº›</a:t>
            </a:fld>
            <a:endParaRPr lang="pt-BR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1857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40541F3-9DD7-7B42-815D-51F85EC991BF}"/>
              </a:ext>
            </a:extLst>
          </p:cNvPr>
          <p:cNvGrpSpPr/>
          <p:nvPr userDrawn="1"/>
        </p:nvGrpSpPr>
        <p:grpSpPr>
          <a:xfrm>
            <a:off x="176121" y="6258560"/>
            <a:ext cx="1019344" cy="386527"/>
            <a:chOff x="3646260" y="2142581"/>
            <a:chExt cx="4905829" cy="1860192"/>
          </a:xfrm>
        </p:grpSpPr>
        <p:pic>
          <p:nvPicPr>
            <p:cNvPr id="19" name="Gráfico 41">
              <a:extLst>
                <a:ext uri="{FF2B5EF4-FFF2-40B4-BE49-F238E27FC236}">
                  <a16:creationId xmlns:a16="http://schemas.microsoft.com/office/drawing/2014/main" id="{CAC2C4D8-24BE-1E4E-9986-029965DA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08247" y="2142581"/>
              <a:ext cx="2343842" cy="1860192"/>
            </a:xfrm>
            <a:prstGeom prst="rect">
              <a:avLst/>
            </a:prstGeom>
          </p:spPr>
        </p:pic>
        <p:pic>
          <p:nvPicPr>
            <p:cNvPr id="20" name="Gráfico 42">
              <a:extLst>
                <a:ext uri="{FF2B5EF4-FFF2-40B4-BE49-F238E27FC236}">
                  <a16:creationId xmlns:a16="http://schemas.microsoft.com/office/drawing/2014/main" id="{34020697-7AE8-9F42-8F3E-0879A26C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29730" y="2268565"/>
              <a:ext cx="1436294" cy="294624"/>
            </a:xfrm>
            <a:prstGeom prst="rect">
              <a:avLst/>
            </a:prstGeom>
          </p:spPr>
        </p:pic>
        <p:pic>
          <p:nvPicPr>
            <p:cNvPr id="21" name="Gráfico 43">
              <a:extLst>
                <a:ext uri="{FF2B5EF4-FFF2-40B4-BE49-F238E27FC236}">
                  <a16:creationId xmlns:a16="http://schemas.microsoft.com/office/drawing/2014/main" id="{8C9AEF06-B13A-634F-AB9C-0F528D88A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45966" y="2561658"/>
              <a:ext cx="1841403" cy="380556"/>
            </a:xfrm>
            <a:prstGeom prst="rect">
              <a:avLst/>
            </a:prstGeom>
          </p:spPr>
        </p:pic>
        <p:pic>
          <p:nvPicPr>
            <p:cNvPr id="22" name="Gráfico 44">
              <a:extLst>
                <a:ext uri="{FF2B5EF4-FFF2-40B4-BE49-F238E27FC236}">
                  <a16:creationId xmlns:a16="http://schemas.microsoft.com/office/drawing/2014/main" id="{326DC261-DE30-184B-9953-177943EA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21173" y="2942214"/>
              <a:ext cx="1997203" cy="331452"/>
            </a:xfrm>
            <a:prstGeom prst="rect">
              <a:avLst/>
            </a:prstGeom>
          </p:spPr>
        </p:pic>
        <p:pic>
          <p:nvPicPr>
            <p:cNvPr id="23" name="Gráfico 45">
              <a:extLst>
                <a:ext uri="{FF2B5EF4-FFF2-40B4-BE49-F238E27FC236}">
                  <a16:creationId xmlns:a16="http://schemas.microsoft.com/office/drawing/2014/main" id="{22574F7D-813C-B94C-B56E-780C5F8FA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30568" y="3273832"/>
              <a:ext cx="2099199" cy="380556"/>
            </a:xfrm>
            <a:prstGeom prst="rect">
              <a:avLst/>
            </a:prstGeom>
          </p:spPr>
        </p:pic>
        <p:pic>
          <p:nvPicPr>
            <p:cNvPr id="24" name="Gráfico 46">
              <a:extLst>
                <a:ext uri="{FF2B5EF4-FFF2-40B4-BE49-F238E27FC236}">
                  <a16:creationId xmlns:a16="http://schemas.microsoft.com/office/drawing/2014/main" id="{3B79EB46-133D-EB4E-BBCC-9E6C1AF66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457220" y="3652691"/>
              <a:ext cx="1982072" cy="227275"/>
            </a:xfrm>
            <a:prstGeom prst="rect">
              <a:avLst/>
            </a:prstGeom>
          </p:spPr>
        </p:pic>
        <p:pic>
          <p:nvPicPr>
            <p:cNvPr id="25" name="Gráfico 47">
              <a:extLst>
                <a:ext uri="{FF2B5EF4-FFF2-40B4-BE49-F238E27FC236}">
                  <a16:creationId xmlns:a16="http://schemas.microsoft.com/office/drawing/2014/main" id="{10A2963B-6EA1-D943-B219-2A7E11356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897720" y="2868810"/>
              <a:ext cx="1873377" cy="502920"/>
            </a:xfrm>
            <a:prstGeom prst="rect">
              <a:avLst/>
            </a:prstGeom>
          </p:spPr>
        </p:pic>
        <p:pic>
          <p:nvPicPr>
            <p:cNvPr id="26" name="Gráfico 48">
              <a:extLst>
                <a:ext uri="{FF2B5EF4-FFF2-40B4-BE49-F238E27FC236}">
                  <a16:creationId xmlns:a16="http://schemas.microsoft.com/office/drawing/2014/main" id="{A4C8004C-E043-C243-B9ED-7F5E2902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174326" y="3454359"/>
              <a:ext cx="1596771" cy="427482"/>
            </a:xfrm>
            <a:prstGeom prst="rect">
              <a:avLst/>
            </a:prstGeom>
          </p:spPr>
        </p:pic>
        <p:pic>
          <p:nvPicPr>
            <p:cNvPr id="27" name="Gráfico 49">
              <a:extLst>
                <a:ext uri="{FF2B5EF4-FFF2-40B4-BE49-F238E27FC236}">
                  <a16:creationId xmlns:a16="http://schemas.microsoft.com/office/drawing/2014/main" id="{E7BEC054-373E-2C4D-A988-386F1162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646260" y="2245494"/>
              <a:ext cx="2124837" cy="440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12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hf hdr="0" ftr="0" dt="0"/>
  <p:txStyles>
    <p:titleStyle>
      <a:lvl1pPr algn="r" defTabSz="843697" rtl="0" eaLnBrk="1" latinLnBrk="0" hangingPunct="1">
        <a:lnSpc>
          <a:spcPct val="90000"/>
        </a:lnSpc>
        <a:spcBef>
          <a:spcPct val="0"/>
        </a:spcBef>
        <a:buNone/>
        <a:defRPr sz="406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0924" indent="-210924" algn="l" defTabSz="843697" rtl="0" eaLnBrk="1" latinLnBrk="0" hangingPunct="1">
        <a:lnSpc>
          <a:spcPct val="90000"/>
        </a:lnSpc>
        <a:spcBef>
          <a:spcPts val="922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952" kern="1200">
          <a:solidFill>
            <a:schemeClr val="tx1"/>
          </a:solidFill>
          <a:latin typeface="+mn-lt"/>
          <a:ea typeface="+mn-ea"/>
          <a:cs typeface="+mn-cs"/>
        </a:defRPr>
      </a:lvl1pPr>
      <a:lvl2pPr marL="632772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054621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6469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SzPct val="100000"/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8318" indent="-210924" algn="l" defTabSz="843697" rtl="0" eaLnBrk="1" latinLnBrk="0" hangingPunct="1">
        <a:lnSpc>
          <a:spcPct val="90000"/>
        </a:lnSpc>
        <a:spcBef>
          <a:spcPts val="461"/>
        </a:spcBef>
        <a:buClr>
          <a:schemeClr val="bg2"/>
        </a:buClr>
        <a:buFont typeface="Wingdings" panose="05000000000000000000" pitchFamily="2" charset="2"/>
        <a:buChar char="§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0167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5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3163864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585712" indent="-210924" algn="l" defTabSz="843697" rtl="0" eaLnBrk="1" latinLnBrk="0" hangingPunct="1">
        <a:lnSpc>
          <a:spcPct val="90000"/>
        </a:lnSpc>
        <a:spcBef>
          <a:spcPts val="461"/>
        </a:spcBef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184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369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5546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7394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09242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1090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2939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4787" algn="l" defTabSz="843697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19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Relationship Id="rId22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image" Target="../media/image22.png"/><Relationship Id="rId12" Type="http://schemas.microsoft.com/office/2018/10/relationships/comments" Target="../comments/modernComment_31B_C29C0E3F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chart" Target="../charts/chart3.xml"/><Relationship Id="rId10" Type="http://schemas.openxmlformats.org/officeDocument/2006/relationships/image" Target="../media/image29.png"/><Relationship Id="rId4" Type="http://schemas.openxmlformats.org/officeDocument/2006/relationships/chart" Target="../charts/chart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306_6DCCB061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hart" Target="../charts/chart4.xml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2.png"/><Relationship Id="rId5" Type="http://schemas.openxmlformats.org/officeDocument/2006/relationships/chart" Target="../charts/chart6.xml"/><Relationship Id="rId10" Type="http://schemas.openxmlformats.org/officeDocument/2006/relationships/image" Target="../media/image23.png"/><Relationship Id="rId4" Type="http://schemas.openxmlformats.org/officeDocument/2006/relationships/chart" Target="../charts/chart5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18/10/relationships/comments" Target="../comments/modernComment_31E_1E905F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18/10/relationships/comments" Target="../comments/modernComment_318_AAD94E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18/10/relationships/comments" Target="../comments/modernComment_319_E31F7CD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DB57A92-881C-534B-BCE3-9CC3D253D707}"/>
              </a:ext>
            </a:extLst>
          </p:cNvPr>
          <p:cNvSpPr/>
          <p:nvPr/>
        </p:nvSpPr>
        <p:spPr>
          <a:xfrm>
            <a:off x="0" y="14586"/>
            <a:ext cx="12191628" cy="6857791"/>
          </a:xfrm>
          <a:prstGeom prst="rect">
            <a:avLst/>
          </a:prstGeom>
          <a:solidFill>
            <a:srgbClr val="00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pt-BR">
              <a:solidFill>
                <a:prstClr val="white"/>
              </a:solidFill>
              <a:latin typeface="Barlow" pitchFamily="2" charset="77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44A1EFBD-85C9-E04F-B913-89D699E7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8244" y="2142621"/>
            <a:ext cx="2343770" cy="186013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A01A6CC-D0CE-8942-8B3C-E61AA1281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9718" y="2268600"/>
            <a:ext cx="1436250" cy="29461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D9359911-7B74-0040-B7E9-CE13738AF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5959" y="2561685"/>
            <a:ext cx="1841347" cy="380544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16560BEB-3CC3-0D4F-938C-0107A0354A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1167" y="2942229"/>
            <a:ext cx="1997142" cy="331442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B82FE57A-0E80-7342-8230-58A5F2E56D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30562" y="3273837"/>
            <a:ext cx="2099135" cy="380544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A3D707C2-CB38-DC45-BA7C-B21BAB8AD4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57209" y="3652685"/>
            <a:ext cx="1982012" cy="22726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7B65843-6405-5648-85DC-BD36C21349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97787" y="2868827"/>
            <a:ext cx="1873320" cy="5029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DBBB83D-E5AB-1C49-944C-264F14C0AE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89337" y="3523365"/>
            <a:ext cx="1596722" cy="427469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43B05BA-F841-3C47-9FB4-41DDD7C3F7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65385" y="4210874"/>
            <a:ext cx="2105723" cy="51085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E6818A4-36E8-0542-A71F-90BF6E4195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46335" y="2245530"/>
            <a:ext cx="2124772" cy="4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2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31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8.33333E-7 2.59259E-6 L 0.08633 0.00023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lão Retangular Arredondado 1">
            <a:extLst>
              <a:ext uri="{FF2B5EF4-FFF2-40B4-BE49-F238E27FC236}">
                <a16:creationId xmlns:a16="http://schemas.microsoft.com/office/drawing/2014/main" id="{08919016-0546-534A-A68A-94C378B74CE1}"/>
              </a:ext>
            </a:extLst>
          </p:cNvPr>
          <p:cNvSpPr/>
          <p:nvPr/>
        </p:nvSpPr>
        <p:spPr>
          <a:xfrm>
            <a:off x="7516895" y="1748361"/>
            <a:ext cx="2380564" cy="1013450"/>
          </a:xfrm>
          <a:prstGeom prst="wedgeRoundRectCallout">
            <a:avLst>
              <a:gd name="adj1" fmla="val -77373"/>
              <a:gd name="adj2" fmla="val 14404"/>
              <a:gd name="adj3" fmla="val 16667"/>
            </a:avLst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Balão Retangular Arredondado 24">
            <a:extLst>
              <a:ext uri="{FF2B5EF4-FFF2-40B4-BE49-F238E27FC236}">
                <a16:creationId xmlns:a16="http://schemas.microsoft.com/office/drawing/2014/main" id="{AB34C7E9-F8D7-D048-9D94-7275F3158341}"/>
              </a:ext>
            </a:extLst>
          </p:cNvPr>
          <p:cNvSpPr/>
          <p:nvPr/>
        </p:nvSpPr>
        <p:spPr>
          <a:xfrm>
            <a:off x="7694335" y="3008246"/>
            <a:ext cx="1769494" cy="1421908"/>
          </a:xfrm>
          <a:prstGeom prst="wedgeRoundRectCallout">
            <a:avLst>
              <a:gd name="adj1" fmla="val -74232"/>
              <a:gd name="adj2" fmla="val -35391"/>
              <a:gd name="adj3" fmla="val 16667"/>
            </a:avLst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Balão Retangular Arredondado 25">
            <a:extLst>
              <a:ext uri="{FF2B5EF4-FFF2-40B4-BE49-F238E27FC236}">
                <a16:creationId xmlns:a16="http://schemas.microsoft.com/office/drawing/2014/main" id="{68774365-1529-9742-84E0-A45192499F8E}"/>
              </a:ext>
            </a:extLst>
          </p:cNvPr>
          <p:cNvSpPr/>
          <p:nvPr/>
        </p:nvSpPr>
        <p:spPr>
          <a:xfrm>
            <a:off x="3332064" y="2765617"/>
            <a:ext cx="2120146" cy="1222240"/>
          </a:xfrm>
          <a:prstGeom prst="wedgeRoundRectCallout">
            <a:avLst>
              <a:gd name="adj1" fmla="val 65379"/>
              <a:gd name="adj2" fmla="val -79551"/>
              <a:gd name="adj3" fmla="val 16667"/>
            </a:avLst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08323FF-2EFC-0E49-A6AD-E0D3F8A877FC}"/>
              </a:ext>
            </a:extLst>
          </p:cNvPr>
          <p:cNvSpPr/>
          <p:nvPr/>
        </p:nvSpPr>
        <p:spPr>
          <a:xfrm>
            <a:off x="3497915" y="485843"/>
            <a:ext cx="5979424" cy="92669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800">
                <a:solidFill>
                  <a:srgbClr val="00A8E9"/>
                </a:solidFill>
                <a:latin typeface="Barlow SemiBold" pitchFamily="2" charset="77"/>
              </a:rPr>
              <a:t>O QUE SIGNIFICAM ESSAS COMPETÊNCIAS MAIS BAIXAS? 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7A3B28A-8CEC-D44A-BC82-A1114C6D30FB}"/>
              </a:ext>
            </a:extLst>
          </p:cNvPr>
          <p:cNvGrpSpPr/>
          <p:nvPr/>
        </p:nvGrpSpPr>
        <p:grpSpPr>
          <a:xfrm>
            <a:off x="425354" y="398854"/>
            <a:ext cx="2579889" cy="1013683"/>
            <a:chOff x="417251" y="989562"/>
            <a:chExt cx="2530707" cy="1639331"/>
          </a:xfrm>
          <a:solidFill>
            <a:srgbClr val="FFCA00"/>
          </a:solidFill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16F9ED1-6503-0947-9EF2-A80CE55B8429}"/>
                </a:ext>
              </a:extLst>
            </p:cNvPr>
            <p:cNvSpPr txBox="1"/>
            <p:nvPr/>
          </p:nvSpPr>
          <p:spPr>
            <a:xfrm>
              <a:off x="417251" y="989562"/>
              <a:ext cx="2287329" cy="781200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E898292E-DE2D-FD40-8D5E-89944773766B}"/>
                </a:ext>
              </a:extLst>
            </p:cNvPr>
            <p:cNvSpPr txBox="1"/>
            <p:nvPr/>
          </p:nvSpPr>
          <p:spPr>
            <a:xfrm>
              <a:off x="689121" y="1847695"/>
              <a:ext cx="2258837" cy="781198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853AA508-3E83-0940-AE70-78832FFA137A}"/>
              </a:ext>
            </a:extLst>
          </p:cNvPr>
          <p:cNvSpPr/>
          <p:nvPr/>
        </p:nvSpPr>
        <p:spPr>
          <a:xfrm>
            <a:off x="506587" y="416393"/>
            <a:ext cx="2331775" cy="108827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spcAft>
                <a:spcPts val="300"/>
              </a:spcAft>
            </a:pPr>
            <a:r>
              <a:rPr lang="pt-BR" sz="2400">
                <a:solidFill>
                  <a:schemeClr val="tx1">
                    <a:lumMod val="75000"/>
                    <a:lumOff val="25000"/>
                  </a:schemeClr>
                </a:solidFill>
                <a:latin typeface="Barlow Medium"/>
              </a:rPr>
              <a:t>Estudante</a:t>
            </a:r>
          </a:p>
          <a:p>
            <a:pPr>
              <a:spcAft>
                <a:spcPts val="300"/>
              </a:spcAft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 3ª Série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BC0CF7-5076-C24B-AA54-D06AC31913A1}"/>
              </a:ext>
            </a:extLst>
          </p:cNvPr>
          <p:cNvSpPr txBox="1"/>
          <p:nvPr/>
        </p:nvSpPr>
        <p:spPr>
          <a:xfrm>
            <a:off x="7516895" y="1802989"/>
            <a:ext cx="2381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latin typeface="Barlow" pitchFamily="2" charset="77"/>
              </a:rPr>
              <a:t>Não me preocupo com o que acontece com os outros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FDFB27-D576-9140-8A62-313CCC5DCC0E}"/>
              </a:ext>
            </a:extLst>
          </p:cNvPr>
          <p:cNvSpPr txBox="1"/>
          <p:nvPr/>
        </p:nvSpPr>
        <p:spPr>
          <a:xfrm>
            <a:off x="3276759" y="2904261"/>
            <a:ext cx="20890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latin typeface="Barlow" pitchFamily="2" charset="77"/>
              </a:rPr>
              <a:t>Não consigo estudar um texto para uma prova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18B8C08-0DD0-D146-ACC5-CA05FFE72423}"/>
              </a:ext>
            </a:extLst>
          </p:cNvPr>
          <p:cNvSpPr txBox="1"/>
          <p:nvPr/>
        </p:nvSpPr>
        <p:spPr>
          <a:xfrm>
            <a:off x="7697997" y="3257535"/>
            <a:ext cx="1799343" cy="923330"/>
          </a:xfrm>
          <a:prstGeom prst="rect">
            <a:avLst/>
          </a:prstGeom>
          <a:solidFill>
            <a:srgbClr val="FFCA00"/>
          </a:solidFill>
        </p:spPr>
        <p:txBody>
          <a:bodyPr wrap="square">
            <a:spAutoFit/>
          </a:bodyPr>
          <a:lstStyle/>
          <a:p>
            <a:pPr algn="ctr"/>
            <a:r>
              <a:rPr lang="pt-BR" i="1">
                <a:latin typeface="Barlow" pitchFamily="2" charset="77"/>
              </a:rPr>
              <a:t>Não consigo fazer coisas sem me distrair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1A1DB375-9925-D640-9B47-2F941C19F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041" y="1671268"/>
            <a:ext cx="1799342" cy="487139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B973EB1-4808-2C4F-B975-D8BA139D8946}"/>
              </a:ext>
            </a:extLst>
          </p:cNvPr>
          <p:cNvSpPr/>
          <p:nvPr/>
        </p:nvSpPr>
        <p:spPr>
          <a:xfrm>
            <a:off x="699385" y="1849839"/>
            <a:ext cx="4532371" cy="80358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400">
                <a:solidFill>
                  <a:srgbClr val="00A8E9"/>
                </a:solidFill>
                <a:latin typeface="Barlow SemiBold" pitchFamily="2" charset="77"/>
              </a:rPr>
              <a:t>Quais competências são relatadas mais baixas? 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3D90714-3DDC-FA49-B4E7-424F3AF23288}"/>
              </a:ext>
            </a:extLst>
          </p:cNvPr>
          <p:cNvSpPr/>
          <p:nvPr/>
        </p:nvSpPr>
        <p:spPr>
          <a:xfrm>
            <a:off x="699386" y="2689133"/>
            <a:ext cx="2138976" cy="89591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Responsabilidade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Empatia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Foco</a:t>
            </a:r>
          </a:p>
        </p:txBody>
      </p:sp>
    </p:spTree>
    <p:extLst>
      <p:ext uri="{BB962C8B-B14F-4D97-AF65-F5344CB8AC3E}">
        <p14:creationId xmlns:p14="http://schemas.microsoft.com/office/powerpoint/2010/main" val="2803747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58291257-D7B5-444C-B556-961D2DA50972}"/>
              </a:ext>
            </a:extLst>
          </p:cNvPr>
          <p:cNvSpPr/>
          <p:nvPr/>
        </p:nvSpPr>
        <p:spPr>
          <a:xfrm>
            <a:off x="-354382" y="6118965"/>
            <a:ext cx="7340600" cy="2885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: Cantos Arredondados 3">
            <a:extLst>
              <a:ext uri="{FF2B5EF4-FFF2-40B4-BE49-F238E27FC236}">
                <a16:creationId xmlns:a16="http://schemas.microsoft.com/office/drawing/2014/main" id="{8D9C3169-A889-DA4E-9753-83FBD33BA282}"/>
              </a:ext>
            </a:extLst>
          </p:cNvPr>
          <p:cNvSpPr/>
          <p:nvPr/>
        </p:nvSpPr>
        <p:spPr>
          <a:xfrm>
            <a:off x="3315918" y="3647779"/>
            <a:ext cx="1936594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  9º ano </a:t>
            </a:r>
            <a:endParaRPr lang="pt-BR" sz="1500" b="1"/>
          </a:p>
        </p:txBody>
      </p:sp>
      <p:sp>
        <p:nvSpPr>
          <p:cNvPr id="77" name="Retângulo: Cantos Arredondados 3">
            <a:extLst>
              <a:ext uri="{FF2B5EF4-FFF2-40B4-BE49-F238E27FC236}">
                <a16:creationId xmlns:a16="http://schemas.microsoft.com/office/drawing/2014/main" id="{7B1F3381-22B9-3E4D-B83A-6ECF064B5FFA}"/>
              </a:ext>
            </a:extLst>
          </p:cNvPr>
          <p:cNvSpPr/>
          <p:nvPr/>
        </p:nvSpPr>
        <p:spPr>
          <a:xfrm>
            <a:off x="5716120" y="3326145"/>
            <a:ext cx="2265710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>
                <a:cs typeface="Arial"/>
              </a:rPr>
              <a:t>               3ª série</a:t>
            </a:r>
            <a:endParaRPr lang="pt-BR" sz="1500" b="1"/>
          </a:p>
        </p:txBody>
      </p:sp>
      <p:sp>
        <p:nvSpPr>
          <p:cNvPr id="47" name="Retângulo: Cantos Arredondados 3">
            <a:extLst>
              <a:ext uri="{FF2B5EF4-FFF2-40B4-BE49-F238E27FC236}">
                <a16:creationId xmlns:a16="http://schemas.microsoft.com/office/drawing/2014/main" id="{823ECB5F-DCCB-0256-4C05-EFA8EBFC33A3}"/>
              </a:ext>
            </a:extLst>
          </p:cNvPr>
          <p:cNvSpPr/>
          <p:nvPr/>
        </p:nvSpPr>
        <p:spPr>
          <a:xfrm>
            <a:off x="1102426" y="3980349"/>
            <a:ext cx="2056345" cy="288581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>
                <a:cs typeface="Arial"/>
              </a:rPr>
              <a:t>         5º ano </a:t>
            </a:r>
            <a:endParaRPr lang="pt-BR" sz="1500" b="1"/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7E517443-747F-424D-A8C1-103BEC06FA1A}"/>
              </a:ext>
            </a:extLst>
          </p:cNvPr>
          <p:cNvGrpSpPr/>
          <p:nvPr/>
        </p:nvGrpSpPr>
        <p:grpSpPr>
          <a:xfrm>
            <a:off x="425354" y="398854"/>
            <a:ext cx="4164830" cy="1013683"/>
            <a:chOff x="417251" y="989562"/>
            <a:chExt cx="4085433" cy="1639331"/>
          </a:xfrm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DBC35F81-F295-8843-B0D6-4EE2CF001C0D}"/>
                </a:ext>
              </a:extLst>
            </p:cNvPr>
            <p:cNvSpPr txBox="1"/>
            <p:nvPr/>
          </p:nvSpPr>
          <p:spPr>
            <a:xfrm>
              <a:off x="417251" y="989562"/>
              <a:ext cx="2287329" cy="78120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51796000-52DB-F449-AC19-AFA6C280497E}"/>
                </a:ext>
              </a:extLst>
            </p:cNvPr>
            <p:cNvSpPr txBox="1"/>
            <p:nvPr/>
          </p:nvSpPr>
          <p:spPr>
            <a:xfrm>
              <a:off x="689120" y="1847695"/>
              <a:ext cx="3813564" cy="781198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71" name="Retângulo 70">
            <a:extLst>
              <a:ext uri="{FF2B5EF4-FFF2-40B4-BE49-F238E27FC236}">
                <a16:creationId xmlns:a16="http://schemas.microsoft.com/office/drawing/2014/main" id="{58128221-90E5-E549-AD87-867DC7855416}"/>
              </a:ext>
            </a:extLst>
          </p:cNvPr>
          <p:cNvSpPr/>
          <p:nvPr/>
        </p:nvSpPr>
        <p:spPr>
          <a:xfrm>
            <a:off x="506587" y="485843"/>
            <a:ext cx="4209346" cy="92669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7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Personas </a:t>
            </a:r>
          </a:p>
          <a:p>
            <a:pPr>
              <a:lnSpc>
                <a:spcPct val="7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</a:t>
            </a:r>
            <a:r>
              <a:rPr lang="pt-BR" sz="24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sintomas das competências 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08323FF-2EFC-0E49-A6AD-E0D3F8A877FC}"/>
              </a:ext>
            </a:extLst>
          </p:cNvPr>
          <p:cNvSpPr/>
          <p:nvPr/>
        </p:nvSpPr>
        <p:spPr>
          <a:xfrm>
            <a:off x="699385" y="1849839"/>
            <a:ext cx="5979424" cy="341919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>
                <a:solidFill>
                  <a:srgbClr val="00A8E9"/>
                </a:solidFill>
                <a:latin typeface="Barlow SemiBold" pitchFamily="2" charset="77"/>
              </a:rPr>
              <a:t>QUAIS COMPETÊNCIAS SÃO RELATADAS MAIS BAIXAS? 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F9DDA5EB-C2AB-5A4E-9000-DDC947F786F6}"/>
              </a:ext>
            </a:extLst>
          </p:cNvPr>
          <p:cNvSpPr/>
          <p:nvPr/>
        </p:nvSpPr>
        <p:spPr>
          <a:xfrm>
            <a:off x="1370305" y="4377161"/>
            <a:ext cx="1634938" cy="434252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C00000"/>
                </a:solidFill>
                <a:latin typeface="Barlow" pitchFamily="2" charset="77"/>
              </a:rPr>
              <a:t>Responsabilidade</a:t>
            </a:r>
            <a:r>
              <a:rPr lang="pt-BR" sz="1200" b="1">
                <a:solidFill>
                  <a:srgbClr val="22A538"/>
                </a:solidFill>
                <a:latin typeface="Barlow" pitchFamily="2" charset="77"/>
              </a:rPr>
              <a:t>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22A538"/>
                </a:solidFill>
                <a:latin typeface="Barlow" pitchFamily="2" charset="77"/>
              </a:rPr>
              <a:t>Empatia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D1469D31-B0D3-394F-A56E-2A2BDE2EE876}"/>
              </a:ext>
            </a:extLst>
          </p:cNvPr>
          <p:cNvSpPr/>
          <p:nvPr/>
        </p:nvSpPr>
        <p:spPr>
          <a:xfrm>
            <a:off x="3841867" y="4072759"/>
            <a:ext cx="1304476" cy="434252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C00000"/>
                </a:solidFill>
                <a:latin typeface="Barlow" pitchFamily="2" charset="77"/>
              </a:rPr>
              <a:t>Persistência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22A538"/>
                </a:solidFill>
                <a:latin typeface="Barlow" pitchFamily="2" charset="77"/>
              </a:rPr>
              <a:t>Empatia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91DC5177-36D2-E94D-9974-767B7ACC6F08}"/>
              </a:ext>
            </a:extLst>
          </p:cNvPr>
          <p:cNvSpPr/>
          <p:nvPr/>
        </p:nvSpPr>
        <p:spPr>
          <a:xfrm>
            <a:off x="6501166" y="3704796"/>
            <a:ext cx="1417409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C00000"/>
                </a:solidFill>
                <a:latin typeface="Barlow" pitchFamily="2" charset="77"/>
              </a:rPr>
              <a:t>Persistência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22A538"/>
                </a:solidFill>
                <a:latin typeface="Barlow" pitchFamily="2" charset="77"/>
              </a:rPr>
              <a:t>Empatia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C00000"/>
                </a:solidFill>
                <a:latin typeface="Barlow" pitchFamily="2" charset="77"/>
              </a:rPr>
              <a:t>Foco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5F21F5F-25DD-8B44-8098-0F392408D64A}"/>
              </a:ext>
            </a:extLst>
          </p:cNvPr>
          <p:cNvSpPr/>
          <p:nvPr/>
        </p:nvSpPr>
        <p:spPr>
          <a:xfrm>
            <a:off x="8489354" y="1352034"/>
            <a:ext cx="3196060" cy="5020123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PERSISTÊNCIA: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“Estudar um texto para uma prova.”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"Terminar todo seu dever de casa."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22A538"/>
                </a:solidFill>
                <a:latin typeface="Barlow" pitchFamily="2" charset="77"/>
              </a:rPr>
              <a:t>EMPATIA: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“Costumo não ajudar meus colegas quando trabalhamos em grupo.”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“Eu me preocupo com o que acontece com os outros.”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RESPONSABILIDADE: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“Só faço promessas que sei que conseguirei cumprir.”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“Tenho dificuldade em cumprir com o que prometi.”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 </a:t>
            </a:r>
          </a:p>
          <a:p>
            <a:pPr lvl="0">
              <a:buClr>
                <a:schemeClr val="tx1"/>
              </a:buClr>
            </a:pPr>
            <a:r>
              <a:rPr lang="pt-BR" sz="1400" b="1">
                <a:solidFill>
                  <a:srgbClr val="C00000"/>
                </a:solidFill>
                <a:latin typeface="Barlow" pitchFamily="2" charset="77"/>
              </a:rPr>
              <a:t>FOCO:  </a:t>
            </a:r>
            <a:endParaRPr lang="pt-BR" sz="1400">
              <a:latin typeface="Barlow" pitchFamily="2" charset="77"/>
            </a:endParaRP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"Consigo prestar atenção naquilo que estou fazendo."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Concentrar-se em tarefas que iniciou.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Fazer coisas sem se distrair. 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1400">
                <a:latin typeface="Barlow" pitchFamily="2" charset="77"/>
              </a:rPr>
              <a:t>Manter atenção e não se perder quando está fazendo tarefas. 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63C7A961-87EF-094D-85DD-62D5FF098884}"/>
              </a:ext>
            </a:extLst>
          </p:cNvPr>
          <p:cNvSpPr/>
          <p:nvPr/>
        </p:nvSpPr>
        <p:spPr>
          <a:xfrm>
            <a:off x="8489353" y="636185"/>
            <a:ext cx="3473213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>
                <a:solidFill>
                  <a:srgbClr val="00A8E9"/>
                </a:solidFill>
                <a:latin typeface="Barlow SemiBold" pitchFamily="2" charset="77"/>
              </a:rPr>
              <a:t>O QUE SIGNIFICA TER ESSAS COMPETÊNCIAS TÃO BAIXAS? 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2800150-6E68-A348-9190-D66FA8D2957B}"/>
              </a:ext>
            </a:extLst>
          </p:cNvPr>
          <p:cNvGrpSpPr/>
          <p:nvPr/>
        </p:nvGrpSpPr>
        <p:grpSpPr>
          <a:xfrm>
            <a:off x="8216152" y="826364"/>
            <a:ext cx="1" cy="5472953"/>
            <a:chOff x="8216152" y="733764"/>
            <a:chExt cx="1" cy="5472953"/>
          </a:xfrm>
        </p:grpSpPr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C19C0B3B-46E4-0348-A9F3-A92F80629694}"/>
                </a:ext>
              </a:extLst>
            </p:cNvPr>
            <p:cNvCxnSpPr>
              <a:cxnSpLocks/>
            </p:cNvCxnSpPr>
            <p:nvPr/>
          </p:nvCxnSpPr>
          <p:spPr>
            <a:xfrm>
              <a:off x="8216153" y="3705564"/>
              <a:ext cx="0" cy="250115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1F655245-3DC2-0148-BFD1-AA5C748F0FBC}"/>
                </a:ext>
              </a:extLst>
            </p:cNvPr>
            <p:cNvCxnSpPr>
              <a:cxnSpLocks/>
            </p:cNvCxnSpPr>
            <p:nvPr/>
          </p:nvCxnSpPr>
          <p:spPr>
            <a:xfrm>
              <a:off x="8216153" y="733764"/>
              <a:ext cx="0" cy="250115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C67B4C67-729F-B245-8803-FD526B913B97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8216152" y="3220716"/>
              <a:ext cx="0" cy="35900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21341FF1-2993-1044-9695-4ED29CB8564B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8216152" y="3360759"/>
              <a:ext cx="0" cy="359003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Imagem 79">
            <a:extLst>
              <a:ext uri="{FF2B5EF4-FFF2-40B4-BE49-F238E27FC236}">
                <a16:creationId xmlns:a16="http://schemas.microsoft.com/office/drawing/2014/main" id="{C8C4772E-89B3-0341-8EF6-CA8A00ED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18" y="3342729"/>
            <a:ext cx="887999" cy="2942970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77439075-4481-A148-A6F9-B50750D97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0766" y="2922256"/>
            <a:ext cx="1118424" cy="3377061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BF0D79AE-A603-1241-A3DA-4EAE26792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5406" y="2582336"/>
            <a:ext cx="1628264" cy="37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aixaDeTexto 68">
            <a:extLst>
              <a:ext uri="{FF2B5EF4-FFF2-40B4-BE49-F238E27FC236}">
                <a16:creationId xmlns:a16="http://schemas.microsoft.com/office/drawing/2014/main" id="{DBC35F81-F295-8843-B0D6-4EE2CF001C0D}"/>
              </a:ext>
            </a:extLst>
          </p:cNvPr>
          <p:cNvSpPr txBox="1"/>
          <p:nvPr/>
        </p:nvSpPr>
        <p:spPr>
          <a:xfrm>
            <a:off x="425354" y="398854"/>
            <a:ext cx="4662712" cy="48305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1796000-52DB-F449-AC19-AFA6C280497E}"/>
              </a:ext>
            </a:extLst>
          </p:cNvPr>
          <p:cNvSpPr txBox="1"/>
          <p:nvPr/>
        </p:nvSpPr>
        <p:spPr>
          <a:xfrm>
            <a:off x="683276" y="929482"/>
            <a:ext cx="4956134" cy="483055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58128221-90E5-E549-AD87-867DC7855416}"/>
              </a:ext>
            </a:extLst>
          </p:cNvPr>
          <p:cNvSpPr/>
          <p:nvPr/>
        </p:nvSpPr>
        <p:spPr>
          <a:xfrm>
            <a:off x="506586" y="324069"/>
            <a:ext cx="6146170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Socioemocionais e</a:t>
            </a:r>
          </a:p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Desempenho Escolar</a:t>
            </a:r>
          </a:p>
        </p:txBody>
      </p:sp>
      <p:sp>
        <p:nvSpPr>
          <p:cNvPr id="88" name="Retângulo: Cantos Arredondados 3">
            <a:extLst>
              <a:ext uri="{FF2B5EF4-FFF2-40B4-BE49-F238E27FC236}">
                <a16:creationId xmlns:a16="http://schemas.microsoft.com/office/drawing/2014/main" id="{398E319B-DE6A-E745-9543-16DBFEAA71BA}"/>
              </a:ext>
            </a:extLst>
          </p:cNvPr>
          <p:cNvSpPr/>
          <p:nvPr/>
        </p:nvSpPr>
        <p:spPr>
          <a:xfrm>
            <a:off x="4342599" y="2126750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      Alunos de 9º ano </a:t>
            </a:r>
            <a:endParaRPr lang="pt-BR" sz="1500" b="1"/>
          </a:p>
        </p:txBody>
      </p:sp>
      <p:sp>
        <p:nvSpPr>
          <p:cNvPr id="89" name="Retângulo: Cantos Arredondados 3">
            <a:extLst>
              <a:ext uri="{FF2B5EF4-FFF2-40B4-BE49-F238E27FC236}">
                <a16:creationId xmlns:a16="http://schemas.microsoft.com/office/drawing/2014/main" id="{28ED6920-5A53-E746-AD9C-68AD2C657853}"/>
              </a:ext>
            </a:extLst>
          </p:cNvPr>
          <p:cNvSpPr/>
          <p:nvPr/>
        </p:nvSpPr>
        <p:spPr>
          <a:xfrm>
            <a:off x="8335865" y="2126750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  Alunos 3ª série</a:t>
            </a:r>
            <a:endParaRPr lang="pt-BR" sz="1500" b="1"/>
          </a:p>
        </p:txBody>
      </p:sp>
      <p:sp>
        <p:nvSpPr>
          <p:cNvPr id="90" name="Retângulo: Cantos Arredondados 3">
            <a:extLst>
              <a:ext uri="{FF2B5EF4-FFF2-40B4-BE49-F238E27FC236}">
                <a16:creationId xmlns:a16="http://schemas.microsoft.com/office/drawing/2014/main" id="{2AF1E24D-115F-2245-A488-2E21672F75D1}"/>
              </a:ext>
            </a:extLst>
          </p:cNvPr>
          <p:cNvSpPr/>
          <p:nvPr/>
        </p:nvSpPr>
        <p:spPr>
          <a:xfrm>
            <a:off x="430356" y="2126750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      Alunos do 5º ano </a:t>
            </a:r>
            <a:endParaRPr lang="pt-BR" sz="1500" b="1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4EFE5E7-264C-8B4B-BFB8-FD7C9B0929E8}"/>
              </a:ext>
            </a:extLst>
          </p:cNvPr>
          <p:cNvGrpSpPr/>
          <p:nvPr/>
        </p:nvGrpSpPr>
        <p:grpSpPr>
          <a:xfrm>
            <a:off x="168029" y="2340179"/>
            <a:ext cx="11468829" cy="5922663"/>
            <a:chOff x="168029" y="3429000"/>
            <a:chExt cx="11468829" cy="4075550"/>
          </a:xfrm>
        </p:grpSpPr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D8F01232-15EE-5445-B0A1-FDF6B1DA135E}"/>
                </a:ext>
              </a:extLst>
            </p:cNvPr>
            <p:cNvGrpSpPr/>
            <p:nvPr/>
          </p:nvGrpSpPr>
          <p:grpSpPr>
            <a:xfrm>
              <a:off x="391608" y="3938154"/>
              <a:ext cx="11245250" cy="1871030"/>
              <a:chOff x="808930" y="2370182"/>
              <a:chExt cx="10592944" cy="2012574"/>
            </a:xfrm>
          </p:grpSpPr>
          <p:cxnSp>
            <p:nvCxnSpPr>
              <p:cNvPr id="52" name="Conector Reto 51">
                <a:extLst>
                  <a:ext uri="{FF2B5EF4-FFF2-40B4-BE49-F238E27FC236}">
                    <a16:creationId xmlns:a16="http://schemas.microsoft.com/office/drawing/2014/main" id="{59AE759B-4A90-D04D-BE88-BAAE410AB5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2592482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>
                <a:extLst>
                  <a:ext uri="{FF2B5EF4-FFF2-40B4-BE49-F238E27FC236}">
                    <a16:creationId xmlns:a16="http://schemas.microsoft.com/office/drawing/2014/main" id="{E5C1430E-5BA4-AE40-946C-623AC2E8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41485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7E6A5E9-0028-0445-9F4D-FB4ED9963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4382756"/>
                <a:ext cx="10592943" cy="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>
                <a:extLst>
                  <a:ext uri="{FF2B5EF4-FFF2-40B4-BE49-F238E27FC236}">
                    <a16:creationId xmlns:a16="http://schemas.microsoft.com/office/drawing/2014/main" id="{7223C9D7-1E36-9246-8C9E-7ED462174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37039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>
                <a:extLst>
                  <a:ext uri="{FF2B5EF4-FFF2-40B4-BE49-F238E27FC236}">
                    <a16:creationId xmlns:a16="http://schemas.microsoft.com/office/drawing/2014/main" id="{0F4EECB6-B1C2-3A42-97B9-4FC2E72DA3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39262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>
                <a:extLst>
                  <a:ext uri="{FF2B5EF4-FFF2-40B4-BE49-F238E27FC236}">
                    <a16:creationId xmlns:a16="http://schemas.microsoft.com/office/drawing/2014/main" id="{0BE7CA30-E5D1-0F41-8F5D-F404E8973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3259382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>
                <a:extLst>
                  <a:ext uri="{FF2B5EF4-FFF2-40B4-BE49-F238E27FC236}">
                    <a16:creationId xmlns:a16="http://schemas.microsoft.com/office/drawing/2014/main" id="{9DD27BEA-857A-3043-9243-9749743B7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34816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>
                <a:extLst>
                  <a:ext uri="{FF2B5EF4-FFF2-40B4-BE49-F238E27FC236}">
                    <a16:creationId xmlns:a16="http://schemas.microsoft.com/office/drawing/2014/main" id="{9D3456CE-1966-884D-ADE1-9AC52E44E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0" y="2370182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>
                <a:extLst>
                  <a:ext uri="{FF2B5EF4-FFF2-40B4-BE49-F238E27FC236}">
                    <a16:creationId xmlns:a16="http://schemas.microsoft.com/office/drawing/2014/main" id="{3BB8C310-C197-9B48-9941-DF950B5072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28147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>
                <a:extLst>
                  <a:ext uri="{FF2B5EF4-FFF2-40B4-BE49-F238E27FC236}">
                    <a16:creationId xmlns:a16="http://schemas.microsoft.com/office/drawing/2014/main" id="{996DFFC5-3002-BB4D-ABA0-54A6F22CF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931" y="3037083"/>
                <a:ext cx="10592943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Agrupar 91">
              <a:extLst>
                <a:ext uri="{FF2B5EF4-FFF2-40B4-BE49-F238E27FC236}">
                  <a16:creationId xmlns:a16="http://schemas.microsoft.com/office/drawing/2014/main" id="{198778C7-3629-844A-BEFF-1E3921E4F42B}"/>
                </a:ext>
              </a:extLst>
            </p:cNvPr>
            <p:cNvGrpSpPr/>
            <p:nvPr/>
          </p:nvGrpSpPr>
          <p:grpSpPr>
            <a:xfrm>
              <a:off x="168029" y="3429000"/>
              <a:ext cx="11409302" cy="4075550"/>
              <a:chOff x="168029" y="2459124"/>
              <a:chExt cx="11409302" cy="3488678"/>
            </a:xfrm>
          </p:grpSpPr>
          <p:sp>
            <p:nvSpPr>
              <p:cNvPr id="93" name="Google Shape;421;p67">
                <a:extLst>
                  <a:ext uri="{FF2B5EF4-FFF2-40B4-BE49-F238E27FC236}">
                    <a16:creationId xmlns:a16="http://schemas.microsoft.com/office/drawing/2014/main" id="{F67A3FF4-1687-AA47-AEC1-A1D22E87C1D6}"/>
                  </a:ext>
                </a:extLst>
              </p:cNvPr>
              <p:cNvSpPr/>
              <p:nvPr/>
            </p:nvSpPr>
            <p:spPr>
              <a:xfrm rot="17790895">
                <a:off x="-394584" y="5004533"/>
                <a:ext cx="1503527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Curiosidade </a:t>
                </a:r>
                <a:b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</a:b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para aprender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graphicFrame>
            <p:nvGraphicFramePr>
              <p:cNvPr id="94" name="Gráfico 93">
                <a:extLst>
                  <a:ext uri="{FF2B5EF4-FFF2-40B4-BE49-F238E27FC236}">
                    <a16:creationId xmlns:a16="http://schemas.microsoft.com/office/drawing/2014/main" id="{9726A776-66FD-3D4E-A265-CE0051CF7935}"/>
                  </a:ext>
                </a:extLst>
              </p:cNvPr>
              <p:cNvGraphicFramePr/>
              <p:nvPr/>
            </p:nvGraphicFramePr>
            <p:xfrm>
              <a:off x="383841" y="2810148"/>
              <a:ext cx="3351351" cy="175917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95" name="Google Shape;421;p67">
                <a:extLst>
                  <a:ext uri="{FF2B5EF4-FFF2-40B4-BE49-F238E27FC236}">
                    <a16:creationId xmlns:a16="http://schemas.microsoft.com/office/drawing/2014/main" id="{21C5132A-3AB7-AE44-9166-5696AC2C9CF6}"/>
                  </a:ext>
                </a:extLst>
              </p:cNvPr>
              <p:cNvSpPr/>
              <p:nvPr/>
            </p:nvSpPr>
            <p:spPr>
              <a:xfrm rot="17790895">
                <a:off x="1139376" y="4644879"/>
                <a:ext cx="699669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Responsabilidade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96" name="Google Shape;421;p67">
                <a:extLst>
                  <a:ext uri="{FF2B5EF4-FFF2-40B4-BE49-F238E27FC236}">
                    <a16:creationId xmlns:a16="http://schemas.microsoft.com/office/drawing/2014/main" id="{9CD69458-4F98-4F47-B665-09D2F2E9419B}"/>
                  </a:ext>
                </a:extLst>
              </p:cNvPr>
              <p:cNvSpPr/>
              <p:nvPr/>
            </p:nvSpPr>
            <p:spPr>
              <a:xfrm rot="17790895">
                <a:off x="873572" y="5004534"/>
                <a:ext cx="1503527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Empatia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97" name="Google Shape;421;p67">
                <a:extLst>
                  <a:ext uri="{FF2B5EF4-FFF2-40B4-BE49-F238E27FC236}">
                    <a16:creationId xmlns:a16="http://schemas.microsoft.com/office/drawing/2014/main" id="{91B9CEE1-B9F9-D347-B26C-F7635AE6E461}"/>
                  </a:ext>
                </a:extLst>
              </p:cNvPr>
              <p:cNvSpPr/>
              <p:nvPr/>
            </p:nvSpPr>
            <p:spPr>
              <a:xfrm rot="17790895">
                <a:off x="2209899" y="4627020"/>
                <a:ext cx="659752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Determinação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0" name="Google Shape;421;p67">
                <a:extLst>
                  <a:ext uri="{FF2B5EF4-FFF2-40B4-BE49-F238E27FC236}">
                    <a16:creationId xmlns:a16="http://schemas.microsoft.com/office/drawing/2014/main" id="{4D643EB7-81A9-CA45-A339-3740EC2D54E3}"/>
                  </a:ext>
                </a:extLst>
              </p:cNvPr>
              <p:cNvSpPr/>
              <p:nvPr/>
            </p:nvSpPr>
            <p:spPr>
              <a:xfrm rot="17790895">
                <a:off x="2097876" y="5004533"/>
                <a:ext cx="1503527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Respeito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1" name="Google Shape;421;p67">
                <a:extLst>
                  <a:ext uri="{FF2B5EF4-FFF2-40B4-BE49-F238E27FC236}">
                    <a16:creationId xmlns:a16="http://schemas.microsoft.com/office/drawing/2014/main" id="{0384BB0D-B97E-4C4B-815F-B51E940D31E9}"/>
                  </a:ext>
                </a:extLst>
              </p:cNvPr>
              <p:cNvSpPr/>
              <p:nvPr/>
            </p:nvSpPr>
            <p:spPr>
              <a:xfrm rot="17790895">
                <a:off x="3564447" y="5004534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Determinação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graphicFrame>
            <p:nvGraphicFramePr>
              <p:cNvPr id="102" name="Gráfico 101">
                <a:extLst>
                  <a:ext uri="{FF2B5EF4-FFF2-40B4-BE49-F238E27FC236}">
                    <a16:creationId xmlns:a16="http://schemas.microsoft.com/office/drawing/2014/main" id="{4BBF382B-2F31-1448-9ABE-5F37D13BCAEE}"/>
                  </a:ext>
                </a:extLst>
              </p:cNvPr>
              <p:cNvGraphicFramePr/>
              <p:nvPr/>
            </p:nvGraphicFramePr>
            <p:xfrm>
              <a:off x="4333797" y="2459124"/>
              <a:ext cx="3341644" cy="21102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03" name="Google Shape;421;p67">
                <a:extLst>
                  <a:ext uri="{FF2B5EF4-FFF2-40B4-BE49-F238E27FC236}">
                    <a16:creationId xmlns:a16="http://schemas.microsoft.com/office/drawing/2014/main" id="{D0C2B7C9-3BBF-F246-BE9A-D8041FEA1402}"/>
                  </a:ext>
                </a:extLst>
              </p:cNvPr>
              <p:cNvSpPr/>
              <p:nvPr/>
            </p:nvSpPr>
            <p:spPr>
              <a:xfrm rot="17790895">
                <a:off x="4191288" y="5004534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Curiosidade </a:t>
                </a:r>
                <a:b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</a:b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para aprender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4" name="Google Shape;421;p67">
                <a:extLst>
                  <a:ext uri="{FF2B5EF4-FFF2-40B4-BE49-F238E27FC236}">
                    <a16:creationId xmlns:a16="http://schemas.microsoft.com/office/drawing/2014/main" id="{695BC28E-9222-9846-B221-B670781500A1}"/>
                  </a:ext>
                </a:extLst>
              </p:cNvPr>
              <p:cNvSpPr/>
              <p:nvPr/>
            </p:nvSpPr>
            <p:spPr>
              <a:xfrm rot="17790895">
                <a:off x="4806670" y="5004534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Empatia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5" name="Google Shape;421;p67">
                <a:extLst>
                  <a:ext uri="{FF2B5EF4-FFF2-40B4-BE49-F238E27FC236}">
                    <a16:creationId xmlns:a16="http://schemas.microsoft.com/office/drawing/2014/main" id="{8E70237E-5FF1-5F42-9E1F-8AF73C543B54}"/>
                  </a:ext>
                </a:extLst>
              </p:cNvPr>
              <p:cNvSpPr/>
              <p:nvPr/>
            </p:nvSpPr>
            <p:spPr>
              <a:xfrm rot="17790895">
                <a:off x="5427837" y="5004534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Responsabilidade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6" name="Google Shape;421;p67">
                <a:extLst>
                  <a:ext uri="{FF2B5EF4-FFF2-40B4-BE49-F238E27FC236}">
                    <a16:creationId xmlns:a16="http://schemas.microsoft.com/office/drawing/2014/main" id="{2E8A2BEB-972E-0343-A640-23AD192DC768}"/>
                  </a:ext>
                </a:extLst>
              </p:cNvPr>
              <p:cNvSpPr/>
              <p:nvPr/>
            </p:nvSpPr>
            <p:spPr>
              <a:xfrm rot="17790895">
                <a:off x="6040450" y="5004534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Respeito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07" name="Google Shape;421;p67">
                <a:extLst>
                  <a:ext uri="{FF2B5EF4-FFF2-40B4-BE49-F238E27FC236}">
                    <a16:creationId xmlns:a16="http://schemas.microsoft.com/office/drawing/2014/main" id="{1821D158-2E2D-0043-8FF0-19CF46C3C067}"/>
                  </a:ext>
                </a:extLst>
              </p:cNvPr>
              <p:cNvSpPr/>
              <p:nvPr/>
            </p:nvSpPr>
            <p:spPr>
              <a:xfrm rot="17790895">
                <a:off x="7477689" y="5006887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Determinação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graphicFrame>
            <p:nvGraphicFramePr>
              <p:cNvPr id="108" name="Gráfico 107">
                <a:extLst>
                  <a:ext uri="{FF2B5EF4-FFF2-40B4-BE49-F238E27FC236}">
                    <a16:creationId xmlns:a16="http://schemas.microsoft.com/office/drawing/2014/main" id="{02A98065-4ADA-D34A-8A87-52D55BDD3BB4}"/>
                  </a:ext>
                </a:extLst>
              </p:cNvPr>
              <p:cNvGraphicFramePr/>
              <p:nvPr/>
            </p:nvGraphicFramePr>
            <p:xfrm>
              <a:off x="8235687" y="2883014"/>
              <a:ext cx="3341644" cy="168631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10" name="Google Shape;421;p67">
                <a:extLst>
                  <a:ext uri="{FF2B5EF4-FFF2-40B4-BE49-F238E27FC236}">
                    <a16:creationId xmlns:a16="http://schemas.microsoft.com/office/drawing/2014/main" id="{48A5B858-ED34-3742-9D7A-F17D46177209}"/>
                  </a:ext>
                </a:extLst>
              </p:cNvPr>
              <p:cNvSpPr/>
              <p:nvPr/>
            </p:nvSpPr>
            <p:spPr>
              <a:xfrm rot="17790895">
                <a:off x="8084144" y="5006887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Curiosidade </a:t>
                </a:r>
                <a:b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</a:b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para aprender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11" name="Google Shape;421;p67">
                <a:extLst>
                  <a:ext uri="{FF2B5EF4-FFF2-40B4-BE49-F238E27FC236}">
                    <a16:creationId xmlns:a16="http://schemas.microsoft.com/office/drawing/2014/main" id="{F7BAE34C-981E-3944-A1F3-6B636A5D673E}"/>
                  </a:ext>
                </a:extLst>
              </p:cNvPr>
              <p:cNvSpPr/>
              <p:nvPr/>
            </p:nvSpPr>
            <p:spPr>
              <a:xfrm rot="17790895">
                <a:off x="8773367" y="5006887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Empatia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12" name="Google Shape;421;p67">
                <a:extLst>
                  <a:ext uri="{FF2B5EF4-FFF2-40B4-BE49-F238E27FC236}">
                    <a16:creationId xmlns:a16="http://schemas.microsoft.com/office/drawing/2014/main" id="{BC56F45F-7A78-5246-B364-CB9E63859885}"/>
                  </a:ext>
                </a:extLst>
              </p:cNvPr>
              <p:cNvSpPr/>
              <p:nvPr/>
            </p:nvSpPr>
            <p:spPr>
              <a:xfrm rot="17790895">
                <a:off x="9319728" y="5006887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Responsabilidade</a:t>
                </a:r>
                <a:endParaRPr lang="pt-BR"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  <p:sp>
            <p:nvSpPr>
              <p:cNvPr id="113" name="Google Shape;421;p67">
                <a:extLst>
                  <a:ext uri="{FF2B5EF4-FFF2-40B4-BE49-F238E27FC236}">
                    <a16:creationId xmlns:a16="http://schemas.microsoft.com/office/drawing/2014/main" id="{C3E406A4-B7C8-4E42-AECF-2BCC417BF2FE}"/>
                  </a:ext>
                </a:extLst>
              </p:cNvPr>
              <p:cNvSpPr/>
              <p:nvPr/>
            </p:nvSpPr>
            <p:spPr>
              <a:xfrm rot="17790895">
                <a:off x="9948162" y="5006887"/>
                <a:ext cx="1503528" cy="378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r" defTabSz="1219170">
                  <a:lnSpc>
                    <a:spcPct val="80000"/>
                  </a:lnSpc>
                  <a:buClr>
                    <a:srgbClr val="002060"/>
                  </a:buClr>
                  <a:buSzPts val="1800"/>
                </a:pPr>
                <a:r>
                  <a:rPr lang="pt-BR" sz="900" b="1" ker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rlow SemiBold" pitchFamily="2" charset="77"/>
                    <a:ea typeface="Verdana"/>
                    <a:cs typeface="Verdana"/>
                    <a:sym typeface="Verdana"/>
                  </a:rPr>
                  <a:t>Respeito</a:t>
                </a:r>
                <a:endParaRPr sz="900" b="1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 SemiBold" pitchFamily="2" charset="77"/>
                  <a:ea typeface="Verdana"/>
                  <a:cs typeface="Verdana"/>
                </a:endParaRPr>
              </a:p>
            </p:txBody>
          </p:sp>
        </p:grpSp>
      </p:grpSp>
      <p:pic>
        <p:nvPicPr>
          <p:cNvPr id="114" name="Imagem 113">
            <a:extLst>
              <a:ext uri="{FF2B5EF4-FFF2-40B4-BE49-F238E27FC236}">
                <a16:creationId xmlns:a16="http://schemas.microsoft.com/office/drawing/2014/main" id="{F9D1B275-F4E9-B448-A67D-FC856E33B9D7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-2078" r="14379" b="77882"/>
          <a:stretch/>
        </p:blipFill>
        <p:spPr>
          <a:xfrm>
            <a:off x="8556934" y="192003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15" name="Imagem 114">
            <a:extLst>
              <a:ext uri="{FF2B5EF4-FFF2-40B4-BE49-F238E27FC236}">
                <a16:creationId xmlns:a16="http://schemas.microsoft.com/office/drawing/2014/main" id="{E6F507DD-F7FD-1144-9932-07CC04D5D21D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-1806" r="13160" b="78633"/>
          <a:stretch/>
        </p:blipFill>
        <p:spPr>
          <a:xfrm>
            <a:off x="4579630" y="191462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D3F3F783-0AA9-C645-A4CB-77AF87969721}"/>
              </a:ext>
            </a:extLst>
          </p:cNvPr>
          <p:cNvSpPr/>
          <p:nvPr/>
        </p:nvSpPr>
        <p:spPr>
          <a:xfrm>
            <a:off x="6125058" y="372772"/>
            <a:ext cx="4139088" cy="1296026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1600" dirty="0">
                <a:latin typeface="Barlow"/>
              </a:rPr>
              <a:t>Porcentagem de estudantes </a:t>
            </a:r>
            <a:r>
              <a:rPr lang="pt-BR" sz="1600" dirty="0" smtClean="0">
                <a:latin typeface="Barlow"/>
              </a:rPr>
              <a:t>que se considera  </a:t>
            </a:r>
            <a:r>
              <a:rPr lang="pt-BR" sz="1600" b="1" dirty="0" smtClean="0">
                <a:solidFill>
                  <a:srgbClr val="00B0F0"/>
                </a:solidFill>
                <a:latin typeface="Barlow"/>
              </a:rPr>
              <a:t>nada, pouco ou medianamente </a:t>
            </a:r>
            <a:r>
              <a:rPr lang="pt-BR" sz="1600" b="1" dirty="0" smtClean="0">
                <a:solidFill>
                  <a:srgbClr val="00A8E9"/>
                </a:solidFill>
                <a:latin typeface="Barlow"/>
              </a:rPr>
              <a:t>desenvolvidos nas  </a:t>
            </a:r>
            <a:r>
              <a:rPr lang="pt-BR" sz="1600" b="1" dirty="0">
                <a:solidFill>
                  <a:srgbClr val="00A8E9"/>
                </a:solidFill>
                <a:latin typeface="Barlow"/>
              </a:rPr>
              <a:t>competências </a:t>
            </a:r>
            <a:r>
              <a:rPr lang="pt-BR" sz="1600" b="1" dirty="0" err="1">
                <a:solidFill>
                  <a:srgbClr val="00A8E9"/>
                </a:solidFill>
                <a:latin typeface="Barlow"/>
              </a:rPr>
              <a:t>socioemocionais</a:t>
            </a:r>
            <a:r>
              <a:rPr lang="pt-BR" sz="1600" b="1" dirty="0">
                <a:solidFill>
                  <a:srgbClr val="00A8E9"/>
                </a:solidFill>
                <a:latin typeface="Barlow"/>
              </a:rPr>
              <a:t> </a:t>
            </a:r>
            <a:r>
              <a:rPr lang="pt-BR" sz="1600" dirty="0">
                <a:latin typeface="Barlow"/>
              </a:rPr>
              <a:t>mais relevantes para o desempenho escolar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540272D5-1192-A740-A865-E719E986435E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9" b="73015"/>
          <a:stretch/>
        </p:blipFill>
        <p:spPr>
          <a:xfrm>
            <a:off x="642236" y="192003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D4DAB2C-BB04-B448-A9FE-0F4A8CB30EF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810004" y="438030"/>
            <a:ext cx="936450" cy="1059381"/>
            <a:chOff x="11177352" y="2074401"/>
            <a:chExt cx="986501" cy="1145200"/>
          </a:xfrm>
        </p:grpSpPr>
        <p:pic>
          <p:nvPicPr>
            <p:cNvPr id="64" name="Imagem 6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A7A35A4E-D1DB-2746-BBDC-FEDA9303A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83432" y="2539179"/>
              <a:ext cx="374342" cy="986501"/>
            </a:xfrm>
            <a:prstGeom prst="rect">
              <a:avLst/>
            </a:prstGeom>
          </p:spPr>
        </p:pic>
        <p:pic>
          <p:nvPicPr>
            <p:cNvPr id="65" name="Imagem 64" descr="Uma imagem contendo Diagrama&#10;&#10;Descrição gerada automaticamente">
              <a:extLst>
                <a:ext uri="{FF2B5EF4-FFF2-40B4-BE49-F238E27FC236}">
                  <a16:creationId xmlns:a16="http://schemas.microsoft.com/office/drawing/2014/main" id="{4BBFF08C-3B63-9847-A03F-30AA66378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83432" y="1768321"/>
              <a:ext cx="374342" cy="986501"/>
            </a:xfrm>
            <a:prstGeom prst="rect">
              <a:avLst/>
            </a:prstGeom>
          </p:spPr>
        </p:pic>
        <p:pic>
          <p:nvPicPr>
            <p:cNvPr id="66" name="Imagem 65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E4E3020B-8D32-D344-8E08-A5AB77AB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83432" y="2153750"/>
              <a:ext cx="374342" cy="986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007167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1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11EFE2A8-7B71-6E43-B3A4-EB8070FBC598}"/>
              </a:ext>
            </a:extLst>
          </p:cNvPr>
          <p:cNvSpPr txBox="1"/>
          <p:nvPr/>
        </p:nvSpPr>
        <p:spPr>
          <a:xfrm>
            <a:off x="3422131" y="446426"/>
            <a:ext cx="3814525" cy="483056"/>
          </a:xfrm>
          <a:prstGeom prst="rect">
            <a:avLst/>
          </a:prstGeom>
          <a:solidFill>
            <a:srgbClr val="00A8E9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7E517443-747F-424D-A8C1-103BEC06FA1A}"/>
              </a:ext>
            </a:extLst>
          </p:cNvPr>
          <p:cNvGrpSpPr/>
          <p:nvPr/>
        </p:nvGrpSpPr>
        <p:grpSpPr>
          <a:xfrm>
            <a:off x="425353" y="398854"/>
            <a:ext cx="2190847" cy="1013683"/>
            <a:chOff x="417250" y="989562"/>
            <a:chExt cx="5977311" cy="1639331"/>
          </a:xfrm>
          <a:solidFill>
            <a:srgbClr val="FFCA00"/>
          </a:solidFill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DBC35F81-F295-8843-B0D6-4EE2CF001C0D}"/>
                </a:ext>
              </a:extLst>
            </p:cNvPr>
            <p:cNvSpPr txBox="1"/>
            <p:nvPr/>
          </p:nvSpPr>
          <p:spPr>
            <a:xfrm>
              <a:off x="417250" y="989562"/>
              <a:ext cx="4914869" cy="781200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51796000-52DB-F449-AC19-AFA6C280497E}"/>
                </a:ext>
              </a:extLst>
            </p:cNvPr>
            <p:cNvSpPr txBox="1"/>
            <p:nvPr/>
          </p:nvSpPr>
          <p:spPr>
            <a:xfrm>
              <a:off x="689120" y="1847695"/>
              <a:ext cx="5705441" cy="781198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71" name="Retângulo 70">
            <a:extLst>
              <a:ext uri="{FF2B5EF4-FFF2-40B4-BE49-F238E27FC236}">
                <a16:creationId xmlns:a16="http://schemas.microsoft.com/office/drawing/2014/main" id="{58128221-90E5-E549-AD87-867DC7855416}"/>
              </a:ext>
            </a:extLst>
          </p:cNvPr>
          <p:cNvSpPr/>
          <p:nvPr/>
        </p:nvSpPr>
        <p:spPr>
          <a:xfrm>
            <a:off x="506586" y="324069"/>
            <a:ext cx="2559343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Saúde</a:t>
            </a:r>
            <a:b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</a:b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Mental</a:t>
            </a:r>
          </a:p>
        </p:txBody>
      </p:sp>
      <p:sp>
        <p:nvSpPr>
          <p:cNvPr id="99" name="Google Shape;421;p67">
            <a:extLst>
              <a:ext uri="{FF2B5EF4-FFF2-40B4-BE49-F238E27FC236}">
                <a16:creationId xmlns:a16="http://schemas.microsoft.com/office/drawing/2014/main" id="{F5E7245D-6912-4942-B855-3B02A71F48FB}"/>
              </a:ext>
            </a:extLst>
          </p:cNvPr>
          <p:cNvSpPr/>
          <p:nvPr/>
        </p:nvSpPr>
        <p:spPr>
          <a:xfrm>
            <a:off x="3526258" y="297685"/>
            <a:ext cx="1558402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4267" b="1" kern="0">
                <a:solidFill>
                  <a:schemeClr val="bg1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69</a:t>
            </a:r>
            <a:r>
              <a:rPr lang="pt-BR" sz="3200" b="1" kern="0">
                <a:solidFill>
                  <a:schemeClr val="bg1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4267" b="1" kern="0">
              <a:solidFill>
                <a:schemeClr val="bg1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421;p67">
            <a:extLst>
              <a:ext uri="{FF2B5EF4-FFF2-40B4-BE49-F238E27FC236}">
                <a16:creationId xmlns:a16="http://schemas.microsoft.com/office/drawing/2014/main" id="{1048926E-2EBB-C949-99C8-7B0F74F20171}"/>
              </a:ext>
            </a:extLst>
          </p:cNvPr>
          <p:cNvSpPr/>
          <p:nvPr/>
        </p:nvSpPr>
        <p:spPr>
          <a:xfrm>
            <a:off x="4566395" y="440590"/>
            <a:ext cx="3011332" cy="3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2060"/>
              </a:buClr>
              <a:buSzPts val="1800"/>
            </a:pPr>
            <a:r>
              <a:rPr lang="pt-BR" sz="2800" kern="0">
                <a:solidFill>
                  <a:schemeClr val="bg1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dos estudantes</a:t>
            </a:r>
            <a:endParaRPr sz="2800" kern="0">
              <a:solidFill>
                <a:schemeClr val="bg1"/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DDF7386F-F0B2-F14A-948B-E16C740AB4A4}"/>
              </a:ext>
            </a:extLst>
          </p:cNvPr>
          <p:cNvSpPr txBox="1"/>
          <p:nvPr/>
        </p:nvSpPr>
        <p:spPr>
          <a:xfrm>
            <a:off x="3536896" y="857419"/>
            <a:ext cx="5356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3C78"/>
                </a:solidFill>
                <a:latin typeface="Barlow" panose="00000500000000000000" pitchFamily="2" charset="0"/>
              </a:rPr>
              <a:t>da rede </a:t>
            </a:r>
            <a:r>
              <a:rPr lang="pt-BR" dirty="0" smtClean="0">
                <a:solidFill>
                  <a:srgbClr val="003C78"/>
                </a:solidFill>
                <a:latin typeface="Barlow" panose="00000500000000000000" pitchFamily="2" charset="0"/>
              </a:rPr>
              <a:t>de </a:t>
            </a:r>
            <a:r>
              <a:rPr lang="pt-BR" dirty="0">
                <a:solidFill>
                  <a:srgbClr val="003C78"/>
                </a:solidFill>
                <a:latin typeface="Barlow" panose="00000500000000000000" pitchFamily="2" charset="0"/>
              </a:rPr>
              <a:t>São Paulo </a:t>
            </a:r>
            <a:r>
              <a:rPr lang="pt-BR" dirty="0">
                <a:solidFill>
                  <a:srgbClr val="002060"/>
                </a:solidFill>
                <a:latin typeface="Barlow" panose="00000500000000000000" pitchFamily="2" charset="0"/>
              </a:rPr>
              <a:t>relataram </a:t>
            </a:r>
            <a:r>
              <a:rPr lang="pt-BR" b="1" dirty="0" smtClean="0">
                <a:solidFill>
                  <a:srgbClr val="00B0F0"/>
                </a:solidFill>
                <a:latin typeface="Barlow" panose="00000500000000000000" pitchFamily="2" charset="0"/>
              </a:rPr>
              <a:t>SINTOMAS DE</a:t>
            </a:r>
            <a:r>
              <a:rPr lang="pt-BR" dirty="0" smtClean="0">
                <a:solidFill>
                  <a:srgbClr val="00B0F0"/>
                </a:solidFill>
                <a:latin typeface="Barlow" panose="00000500000000000000" pitchFamily="2" charset="0"/>
              </a:rPr>
              <a:t> </a:t>
            </a:r>
            <a:r>
              <a:rPr lang="pt-BR" b="1" dirty="0" smtClean="0">
                <a:solidFill>
                  <a:srgbClr val="00A8E9"/>
                </a:solidFill>
                <a:latin typeface="Barlow" panose="00000500000000000000" pitchFamily="2" charset="0"/>
              </a:rPr>
              <a:t>DEPRESSÃO </a:t>
            </a:r>
            <a:r>
              <a:rPr lang="pt-BR" b="1" dirty="0">
                <a:solidFill>
                  <a:srgbClr val="00A8E9"/>
                </a:solidFill>
                <a:latin typeface="Barlow" panose="00000500000000000000" pitchFamily="2" charset="0"/>
              </a:rPr>
              <a:t>E DE ANSIEDADE EM NÍVEIS ALTOS</a:t>
            </a:r>
            <a:r>
              <a:rPr lang="pt-BR" dirty="0">
                <a:solidFill>
                  <a:srgbClr val="002060"/>
                </a:solidFill>
                <a:latin typeface="Barlow" panose="00000500000000000000" pitchFamily="2" charset="0"/>
              </a:rPr>
              <a:t>. </a:t>
            </a:r>
            <a:endParaRPr lang="pt-BR" dirty="0"/>
          </a:p>
        </p:txBody>
      </p:sp>
      <p:sp>
        <p:nvSpPr>
          <p:cNvPr id="112" name="Google Shape;421;p67">
            <a:extLst>
              <a:ext uri="{FF2B5EF4-FFF2-40B4-BE49-F238E27FC236}">
                <a16:creationId xmlns:a16="http://schemas.microsoft.com/office/drawing/2014/main" id="{0C0DAEAE-2F70-5D46-8982-C6805F81CB91}"/>
              </a:ext>
            </a:extLst>
          </p:cNvPr>
          <p:cNvSpPr/>
          <p:nvPr/>
        </p:nvSpPr>
        <p:spPr>
          <a:xfrm>
            <a:off x="1162686" y="1945213"/>
            <a:ext cx="2951299" cy="3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2060"/>
              </a:buClr>
              <a:buSzPts val="1800"/>
            </a:pPr>
            <a:r>
              <a:rPr lang="pt-BR">
                <a:solidFill>
                  <a:schemeClr val="tx1"/>
                </a:solidFill>
                <a:latin typeface="Barlow" panose="00000500000000000000" pitchFamily="2" charset="0"/>
              </a:rPr>
              <a:t>Exemplos de sintomas relatados:</a:t>
            </a:r>
            <a:endParaRPr kern="0">
              <a:solidFill>
                <a:schemeClr val="tx1"/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2C55BC9E-A08D-0541-A35B-11EEB2DB68B9}"/>
              </a:ext>
            </a:extLst>
          </p:cNvPr>
          <p:cNvSpPr txBox="1"/>
          <p:nvPr/>
        </p:nvSpPr>
        <p:spPr>
          <a:xfrm>
            <a:off x="1236913" y="3326014"/>
            <a:ext cx="3072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>
                <a:latin typeface="Barlow" panose="00000500000000000000" pitchFamily="2" charset="0"/>
              </a:rPr>
              <a:t>Têm dificuldades moderadas para </a:t>
            </a:r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conseguir se concentrar</a:t>
            </a:r>
            <a:r>
              <a:rPr lang="pt-BR" sz="1600">
                <a:latin typeface="Barlow" panose="00000500000000000000" pitchFamily="2" charset="0"/>
              </a:rPr>
              <a:t> no que está fazendo.​</a:t>
            </a:r>
          </a:p>
        </p:txBody>
      </p:sp>
      <p:sp>
        <p:nvSpPr>
          <p:cNvPr id="113" name="Google Shape;421;p67">
            <a:extLst>
              <a:ext uri="{FF2B5EF4-FFF2-40B4-BE49-F238E27FC236}">
                <a16:creationId xmlns:a16="http://schemas.microsoft.com/office/drawing/2014/main" id="{7673C486-B5C6-E049-A61E-1C77B6C882D5}"/>
              </a:ext>
            </a:extLst>
          </p:cNvPr>
          <p:cNvSpPr/>
          <p:nvPr/>
        </p:nvSpPr>
        <p:spPr>
          <a:xfrm>
            <a:off x="2073441" y="2345310"/>
            <a:ext cx="2135515" cy="82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54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33,0</a:t>
            </a:r>
            <a:r>
              <a:rPr lang="pt-BR" sz="40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5400" kern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57DCFBE-30AB-A64A-97B6-98600F6DC79A}"/>
              </a:ext>
            </a:extLst>
          </p:cNvPr>
          <p:cNvSpPr txBox="1"/>
          <p:nvPr/>
        </p:nvSpPr>
        <p:spPr>
          <a:xfrm>
            <a:off x="3629430" y="5544010"/>
            <a:ext cx="2573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Perderam a confiança </a:t>
            </a:r>
            <a:b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</a:br>
            <a:r>
              <a:rPr lang="pt-BR" sz="1600">
                <a:latin typeface="Barlow" panose="00000500000000000000" pitchFamily="2" charset="0"/>
              </a:rPr>
              <a:t>em si mesmo.</a:t>
            </a:r>
            <a:r>
              <a:rPr lang="en-US" sz="1600">
                <a:latin typeface="Barlow" panose="00000500000000000000" pitchFamily="2" charset="0"/>
              </a:rPr>
              <a:t>​</a:t>
            </a:r>
            <a:endParaRPr lang="pt-BR" sz="1600">
              <a:latin typeface="Barlow" panose="00000500000000000000" pitchFamily="2" charset="0"/>
            </a:endParaRPr>
          </a:p>
        </p:txBody>
      </p:sp>
      <p:sp>
        <p:nvSpPr>
          <p:cNvPr id="58" name="Google Shape;421;p67">
            <a:extLst>
              <a:ext uri="{FF2B5EF4-FFF2-40B4-BE49-F238E27FC236}">
                <a16:creationId xmlns:a16="http://schemas.microsoft.com/office/drawing/2014/main" id="{27763879-E841-CE47-894C-BE31A779A530}"/>
              </a:ext>
            </a:extLst>
          </p:cNvPr>
          <p:cNvSpPr/>
          <p:nvPr/>
        </p:nvSpPr>
        <p:spPr>
          <a:xfrm>
            <a:off x="4465958" y="4563306"/>
            <a:ext cx="2135515" cy="82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54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13,6</a:t>
            </a:r>
            <a:r>
              <a:rPr lang="pt-BR" sz="40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5400" kern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752AFC1-3C1E-804A-B524-223C7585125E}"/>
              </a:ext>
            </a:extLst>
          </p:cNvPr>
          <p:cNvSpPr txBox="1"/>
          <p:nvPr/>
        </p:nvSpPr>
        <p:spPr>
          <a:xfrm>
            <a:off x="4925335" y="3326014"/>
            <a:ext cx="3072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>
                <a:latin typeface="Barlow" panose="00000500000000000000" pitchFamily="2" charset="0"/>
              </a:rPr>
              <a:t>Se sentem totalmente </a:t>
            </a:r>
            <a:br>
              <a:rPr lang="pt-BR" sz="1600">
                <a:latin typeface="Barlow" panose="00000500000000000000" pitchFamily="2" charset="0"/>
              </a:rPr>
            </a:br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esgotado e sob pressão.​</a:t>
            </a:r>
          </a:p>
        </p:txBody>
      </p:sp>
      <p:sp>
        <p:nvSpPr>
          <p:cNvPr id="76" name="Google Shape;421;p67">
            <a:extLst>
              <a:ext uri="{FF2B5EF4-FFF2-40B4-BE49-F238E27FC236}">
                <a16:creationId xmlns:a16="http://schemas.microsoft.com/office/drawing/2014/main" id="{AC7A180A-02BF-D146-8047-5CB9750BE046}"/>
              </a:ext>
            </a:extLst>
          </p:cNvPr>
          <p:cNvSpPr/>
          <p:nvPr/>
        </p:nvSpPr>
        <p:spPr>
          <a:xfrm>
            <a:off x="5761863" y="2345310"/>
            <a:ext cx="2135515" cy="82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54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18,8</a:t>
            </a:r>
            <a:r>
              <a:rPr lang="pt-BR" sz="40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5400" kern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34A090B-23AA-DE49-9FCB-FF00D5F9531D}"/>
              </a:ext>
            </a:extLst>
          </p:cNvPr>
          <p:cNvSpPr txBox="1"/>
          <p:nvPr/>
        </p:nvSpPr>
        <p:spPr>
          <a:xfrm>
            <a:off x="7317852" y="5544010"/>
            <a:ext cx="2573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>
                <a:latin typeface="Barlow" panose="00000500000000000000" pitchFamily="2" charset="0"/>
              </a:rPr>
              <a:t>Se sentem totalmente</a:t>
            </a:r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 </a:t>
            </a:r>
            <a:b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</a:br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triste e deprimido.​</a:t>
            </a:r>
          </a:p>
        </p:txBody>
      </p:sp>
      <p:sp>
        <p:nvSpPr>
          <p:cNvPr id="79" name="Google Shape;421;p67">
            <a:extLst>
              <a:ext uri="{FF2B5EF4-FFF2-40B4-BE49-F238E27FC236}">
                <a16:creationId xmlns:a16="http://schemas.microsoft.com/office/drawing/2014/main" id="{417D0E94-94F1-1246-BCAD-F2876F7E1304}"/>
              </a:ext>
            </a:extLst>
          </p:cNvPr>
          <p:cNvSpPr/>
          <p:nvPr/>
        </p:nvSpPr>
        <p:spPr>
          <a:xfrm>
            <a:off x="8154380" y="4563306"/>
            <a:ext cx="2135515" cy="82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54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11,4</a:t>
            </a:r>
            <a:r>
              <a:rPr lang="pt-BR" sz="40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5400" kern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B2C3394B-4800-144F-9BB8-33CE7D57939A}"/>
              </a:ext>
            </a:extLst>
          </p:cNvPr>
          <p:cNvSpPr txBox="1"/>
          <p:nvPr/>
        </p:nvSpPr>
        <p:spPr>
          <a:xfrm>
            <a:off x="8503654" y="3326014"/>
            <a:ext cx="2360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600" b="1">
                <a:solidFill>
                  <a:srgbClr val="00A8E9"/>
                </a:solidFill>
                <a:latin typeface="Barlow" panose="00000500000000000000" pitchFamily="2" charset="0"/>
              </a:rPr>
              <a:t>Perderem totalmente o sono </a:t>
            </a:r>
            <a:r>
              <a:rPr lang="pt-BR" sz="1600">
                <a:latin typeface="Barlow" panose="00000500000000000000" pitchFamily="2" charset="0"/>
              </a:rPr>
              <a:t>por conta das suas preocupações. </a:t>
            </a:r>
            <a:r>
              <a:rPr lang="en-US" sz="1600">
                <a:latin typeface="Barlow" panose="00000500000000000000" pitchFamily="2" charset="0"/>
              </a:rPr>
              <a:t>​</a:t>
            </a:r>
            <a:endParaRPr lang="pt-BR" sz="1600">
              <a:latin typeface="Barlow" panose="00000500000000000000" pitchFamily="2" charset="0"/>
            </a:endParaRPr>
          </a:p>
        </p:txBody>
      </p:sp>
      <p:sp>
        <p:nvSpPr>
          <p:cNvPr id="82" name="Google Shape;421;p67">
            <a:extLst>
              <a:ext uri="{FF2B5EF4-FFF2-40B4-BE49-F238E27FC236}">
                <a16:creationId xmlns:a16="http://schemas.microsoft.com/office/drawing/2014/main" id="{ED5659E9-9BF1-A342-B54B-A89AF8318ECD}"/>
              </a:ext>
            </a:extLst>
          </p:cNvPr>
          <p:cNvSpPr/>
          <p:nvPr/>
        </p:nvSpPr>
        <p:spPr>
          <a:xfrm>
            <a:off x="9340183" y="2345310"/>
            <a:ext cx="2135515" cy="82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54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18,1</a:t>
            </a:r>
            <a:r>
              <a:rPr lang="pt-BR" sz="4000" kern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%</a:t>
            </a:r>
            <a:endParaRPr lang="pt-BR" sz="5400" kern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pic>
        <p:nvPicPr>
          <p:cNvPr id="86" name="Imagem 85">
            <a:extLst>
              <a:ext uri="{FF2B5EF4-FFF2-40B4-BE49-F238E27FC236}">
                <a16:creationId xmlns:a16="http://schemas.microsoft.com/office/drawing/2014/main" id="{B3ECEF27-00B7-4C43-BBAD-A01175D57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-7749" r="3218" b="59037"/>
          <a:stretch/>
        </p:blipFill>
        <p:spPr>
          <a:xfrm>
            <a:off x="4819407" y="2362042"/>
            <a:ext cx="900000" cy="9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43C7AE92-BEDC-3D49-8218-BAD9EB431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-8547" r="15187" b="50331"/>
          <a:stretch/>
        </p:blipFill>
        <p:spPr>
          <a:xfrm>
            <a:off x="8476128" y="2362042"/>
            <a:ext cx="900000" cy="9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F2D70284-EEE3-2A48-8D4B-558D32B29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0" t="-7396" r="-7672" b="47340"/>
          <a:stretch/>
        </p:blipFill>
        <p:spPr>
          <a:xfrm>
            <a:off x="1162686" y="2362042"/>
            <a:ext cx="900000" cy="9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761433C-3558-1F4A-952B-CE4E96D9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8" t="-9332" r="10875" b="59284"/>
          <a:stretch/>
        </p:blipFill>
        <p:spPr>
          <a:xfrm>
            <a:off x="7275593" y="4608238"/>
            <a:ext cx="900000" cy="9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6342B36-E326-1841-90F0-A9C50BFA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1" b="50759"/>
          <a:stretch/>
        </p:blipFill>
        <p:spPr>
          <a:xfrm>
            <a:off x="3576565" y="4608238"/>
            <a:ext cx="900000" cy="900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2131041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8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7E76F291-4E3B-0E43-BAB7-FEF6318C8DFD}"/>
              </a:ext>
            </a:extLst>
          </p:cNvPr>
          <p:cNvGrpSpPr/>
          <p:nvPr/>
        </p:nvGrpSpPr>
        <p:grpSpPr>
          <a:xfrm>
            <a:off x="425354" y="2885755"/>
            <a:ext cx="11245249" cy="2002288"/>
            <a:chOff x="840718" y="2333106"/>
            <a:chExt cx="10592943" cy="2000699"/>
          </a:xfrm>
        </p:grpSpPr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0E7FF777-734A-0842-B754-AF5E7FD121E8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5554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DDA806B6-6163-0340-B0C0-4DE2493F60B9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41115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E9FBF906-3C46-7E4B-97A8-C17CBB3E76ED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4333805"/>
              <a:ext cx="1059294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02F616AC-F03C-CE40-974E-99546B6BE58D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6669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61C70E9-51C9-DA4A-97DE-457DEED453E9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8892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737D4148-FFF0-4B48-9F5C-C65E59615CA2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2223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41B6533D-1D2A-7A4A-9A3D-AD712797ABFD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4446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AC8B3415-55F5-D54D-A3C9-5A0327E8FF98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3331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242177C6-743E-734C-AE69-2B84240DE78C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7777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47B46013-C991-354E-A07A-1F6FF95F6778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0000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tângulo: Cantos Arredondados 3">
            <a:extLst>
              <a:ext uri="{FF2B5EF4-FFF2-40B4-BE49-F238E27FC236}">
                <a16:creationId xmlns:a16="http://schemas.microsoft.com/office/drawing/2014/main" id="{8D9C3169-A889-DA4E-9753-83FBD33BA282}"/>
              </a:ext>
            </a:extLst>
          </p:cNvPr>
          <p:cNvSpPr/>
          <p:nvPr/>
        </p:nvSpPr>
        <p:spPr>
          <a:xfrm>
            <a:off x="4342599" y="2157827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9º ano </a:t>
            </a:r>
            <a:endParaRPr lang="pt-BR" sz="1500" b="1"/>
          </a:p>
        </p:txBody>
      </p:sp>
      <p:sp>
        <p:nvSpPr>
          <p:cNvPr id="77" name="Retângulo: Cantos Arredondados 3">
            <a:extLst>
              <a:ext uri="{FF2B5EF4-FFF2-40B4-BE49-F238E27FC236}">
                <a16:creationId xmlns:a16="http://schemas.microsoft.com/office/drawing/2014/main" id="{7B1F3381-22B9-3E4D-B83A-6ECF064B5FFA}"/>
              </a:ext>
            </a:extLst>
          </p:cNvPr>
          <p:cNvSpPr/>
          <p:nvPr/>
        </p:nvSpPr>
        <p:spPr>
          <a:xfrm>
            <a:off x="8335865" y="2157827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3ª série</a:t>
            </a:r>
            <a:endParaRPr lang="pt-BR" sz="1500" b="1"/>
          </a:p>
        </p:txBody>
      </p:sp>
      <p:sp>
        <p:nvSpPr>
          <p:cNvPr id="47" name="Retângulo: Cantos Arredondados 3">
            <a:extLst>
              <a:ext uri="{FF2B5EF4-FFF2-40B4-BE49-F238E27FC236}">
                <a16:creationId xmlns:a16="http://schemas.microsoft.com/office/drawing/2014/main" id="{823ECB5F-DCCB-0256-4C05-EFA8EBFC33A3}"/>
              </a:ext>
            </a:extLst>
          </p:cNvPr>
          <p:cNvSpPr/>
          <p:nvPr/>
        </p:nvSpPr>
        <p:spPr>
          <a:xfrm>
            <a:off x="430356" y="2157827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5º ano </a:t>
            </a:r>
            <a:endParaRPr lang="pt-BR" sz="1500" b="1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1635618-DE55-8F44-8393-3670F8F54E81}"/>
              </a:ext>
            </a:extLst>
          </p:cNvPr>
          <p:cNvGrpSpPr/>
          <p:nvPr/>
        </p:nvGrpSpPr>
        <p:grpSpPr>
          <a:xfrm>
            <a:off x="297533" y="2672159"/>
            <a:ext cx="3437659" cy="3854891"/>
            <a:chOff x="224668" y="2349828"/>
            <a:chExt cx="3437659" cy="3188337"/>
          </a:xfrm>
        </p:grpSpPr>
        <p:sp>
          <p:nvSpPr>
            <p:cNvPr id="32" name="Google Shape;421;p67">
              <a:extLst>
                <a:ext uri="{FF2B5EF4-FFF2-40B4-BE49-F238E27FC236}">
                  <a16:creationId xmlns:a16="http://schemas.microsoft.com/office/drawing/2014/main" id="{0042C9A9-2ACD-BC4C-A429-466E1446714D}"/>
                </a:ext>
              </a:extLst>
            </p:cNvPr>
            <p:cNvSpPr/>
            <p:nvPr/>
          </p:nvSpPr>
          <p:spPr>
            <a:xfrm rot="17790895">
              <a:off x="-281125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Tolerância</a:t>
              </a:r>
              <a:b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</a:b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ao estresse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graphicFrame>
          <p:nvGraphicFramePr>
            <p:cNvPr id="15" name="Gráfico 14">
              <a:extLst>
                <a:ext uri="{FF2B5EF4-FFF2-40B4-BE49-F238E27FC236}">
                  <a16:creationId xmlns:a16="http://schemas.microsoft.com/office/drawing/2014/main" id="{3FC1783B-9354-6D48-83BA-2F5C0EE1C897}"/>
                </a:ext>
              </a:extLst>
            </p:cNvPr>
            <p:cNvGraphicFramePr/>
            <p:nvPr/>
          </p:nvGraphicFramePr>
          <p:xfrm>
            <a:off x="310976" y="2349828"/>
            <a:ext cx="3351351" cy="19507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6" name="Google Shape;421;p67">
              <a:extLst>
                <a:ext uri="{FF2B5EF4-FFF2-40B4-BE49-F238E27FC236}">
                  <a16:creationId xmlns:a16="http://schemas.microsoft.com/office/drawing/2014/main" id="{34E685D4-CA17-744D-8E0D-F199DB91F9DC}"/>
                </a:ext>
              </a:extLst>
            </p:cNvPr>
            <p:cNvSpPr/>
            <p:nvPr/>
          </p:nvSpPr>
          <p:spPr>
            <a:xfrm rot="17790895">
              <a:off x="269715" y="4654070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Confiança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27" name="Google Shape;421;p67">
              <a:extLst>
                <a:ext uri="{FF2B5EF4-FFF2-40B4-BE49-F238E27FC236}">
                  <a16:creationId xmlns:a16="http://schemas.microsoft.com/office/drawing/2014/main" id="{722A3B68-0BE3-9941-8CB5-9CFF098C2AD3}"/>
                </a:ext>
              </a:extLst>
            </p:cNvPr>
            <p:cNvSpPr/>
            <p:nvPr/>
          </p:nvSpPr>
          <p:spPr>
            <a:xfrm rot="17790895">
              <a:off x="768180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Autoconfiança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28" name="Google Shape;421;p67">
              <a:extLst>
                <a:ext uri="{FF2B5EF4-FFF2-40B4-BE49-F238E27FC236}">
                  <a16:creationId xmlns:a16="http://schemas.microsoft.com/office/drawing/2014/main" id="{3FEA28A9-9168-6F48-BFEC-B79CE4AF1428}"/>
                </a:ext>
              </a:extLst>
            </p:cNvPr>
            <p:cNvSpPr/>
            <p:nvPr/>
          </p:nvSpPr>
          <p:spPr>
            <a:xfrm rot="17790895">
              <a:off x="1306059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Entusiasmo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34" name="Google Shape;421;p67">
              <a:extLst>
                <a:ext uri="{FF2B5EF4-FFF2-40B4-BE49-F238E27FC236}">
                  <a16:creationId xmlns:a16="http://schemas.microsoft.com/office/drawing/2014/main" id="{1AB40239-DB74-C445-B398-8B99524E6EF7}"/>
                </a:ext>
              </a:extLst>
            </p:cNvPr>
            <p:cNvSpPr/>
            <p:nvPr/>
          </p:nvSpPr>
          <p:spPr>
            <a:xfrm rot="17790895">
              <a:off x="1810306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Foco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67" name="Google Shape;421;p67">
              <a:extLst>
                <a:ext uri="{FF2B5EF4-FFF2-40B4-BE49-F238E27FC236}">
                  <a16:creationId xmlns:a16="http://schemas.microsoft.com/office/drawing/2014/main" id="{1826D1DF-D8CE-CE46-A096-EDDEADC91454}"/>
                </a:ext>
              </a:extLst>
            </p:cNvPr>
            <p:cNvSpPr/>
            <p:nvPr/>
          </p:nvSpPr>
          <p:spPr>
            <a:xfrm rot="17790895">
              <a:off x="2325341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Determinação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7E517443-747F-424D-A8C1-103BEC06FA1A}"/>
              </a:ext>
            </a:extLst>
          </p:cNvPr>
          <p:cNvGrpSpPr/>
          <p:nvPr/>
        </p:nvGrpSpPr>
        <p:grpSpPr>
          <a:xfrm>
            <a:off x="425354" y="398854"/>
            <a:ext cx="4494784" cy="1013683"/>
            <a:chOff x="417250" y="989562"/>
            <a:chExt cx="4914869" cy="1639331"/>
          </a:xfrm>
          <a:solidFill>
            <a:srgbClr val="FFCA00"/>
          </a:solidFill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DBC35F81-F295-8843-B0D6-4EE2CF001C0D}"/>
                </a:ext>
              </a:extLst>
            </p:cNvPr>
            <p:cNvSpPr txBox="1"/>
            <p:nvPr/>
          </p:nvSpPr>
          <p:spPr>
            <a:xfrm>
              <a:off x="417250" y="989562"/>
              <a:ext cx="4914869" cy="781200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51796000-52DB-F449-AC19-AFA6C280497E}"/>
                </a:ext>
              </a:extLst>
            </p:cNvPr>
            <p:cNvSpPr txBox="1"/>
            <p:nvPr/>
          </p:nvSpPr>
          <p:spPr>
            <a:xfrm>
              <a:off x="689120" y="1847695"/>
              <a:ext cx="3813564" cy="781198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71" name="Retângulo 70">
            <a:extLst>
              <a:ext uri="{FF2B5EF4-FFF2-40B4-BE49-F238E27FC236}">
                <a16:creationId xmlns:a16="http://schemas.microsoft.com/office/drawing/2014/main" id="{58128221-90E5-E549-AD87-867DC7855416}"/>
              </a:ext>
            </a:extLst>
          </p:cNvPr>
          <p:cNvSpPr/>
          <p:nvPr/>
        </p:nvSpPr>
        <p:spPr>
          <a:xfrm>
            <a:off x="506586" y="324069"/>
            <a:ext cx="6012241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Socioemocionais e</a:t>
            </a:r>
          </a:p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Saúde mental</a:t>
            </a:r>
          </a:p>
        </p:txBody>
      </p: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54BA44B9-BF8D-BB46-913B-511FDDE2942F}"/>
              </a:ext>
            </a:extLst>
          </p:cNvPr>
          <p:cNvGrpSpPr/>
          <p:nvPr/>
        </p:nvGrpSpPr>
        <p:grpSpPr>
          <a:xfrm>
            <a:off x="4186626" y="2672159"/>
            <a:ext cx="3437659" cy="3854891"/>
            <a:chOff x="224668" y="2349828"/>
            <a:chExt cx="3437659" cy="3188337"/>
          </a:xfrm>
        </p:grpSpPr>
        <p:sp>
          <p:nvSpPr>
            <p:cNvPr id="125" name="Google Shape;421;p67">
              <a:extLst>
                <a:ext uri="{FF2B5EF4-FFF2-40B4-BE49-F238E27FC236}">
                  <a16:creationId xmlns:a16="http://schemas.microsoft.com/office/drawing/2014/main" id="{F2ACF181-8383-D844-A072-DEF86642917C}"/>
                </a:ext>
              </a:extLst>
            </p:cNvPr>
            <p:cNvSpPr/>
            <p:nvPr/>
          </p:nvSpPr>
          <p:spPr>
            <a:xfrm rot="17790895">
              <a:off x="-281125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</a:rPr>
                <a:t>Confiança</a:t>
              </a:r>
              <a:endParaRPr lang="pt-BR" sz="8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graphicFrame>
          <p:nvGraphicFramePr>
            <p:cNvPr id="126" name="Gráfico 125">
              <a:extLst>
                <a:ext uri="{FF2B5EF4-FFF2-40B4-BE49-F238E27FC236}">
                  <a16:creationId xmlns:a16="http://schemas.microsoft.com/office/drawing/2014/main" id="{620AFB81-C990-6E41-9A1C-0E540D928982}"/>
                </a:ext>
              </a:extLst>
            </p:cNvPr>
            <p:cNvGraphicFramePr/>
            <p:nvPr/>
          </p:nvGraphicFramePr>
          <p:xfrm>
            <a:off x="310976" y="2349828"/>
            <a:ext cx="3351351" cy="19507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7" name="Google Shape;421;p67">
              <a:extLst>
                <a:ext uri="{FF2B5EF4-FFF2-40B4-BE49-F238E27FC236}">
                  <a16:creationId xmlns:a16="http://schemas.microsoft.com/office/drawing/2014/main" id="{FEF7A822-34EB-A84B-B3A1-5946D44993E7}"/>
                </a:ext>
              </a:extLst>
            </p:cNvPr>
            <p:cNvSpPr/>
            <p:nvPr/>
          </p:nvSpPr>
          <p:spPr>
            <a:xfrm rot="17790895">
              <a:off x="269715" y="4654070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Tolerância</a:t>
              </a:r>
              <a:b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</a:br>
              <a: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ao estresse</a:t>
              </a:r>
              <a:endParaRPr lang="pt-BR" sz="900" kern="0">
                <a:solidFill>
                  <a:prstClr val="black">
                    <a:lumMod val="75000"/>
                    <a:lumOff val="25000"/>
                  </a:prst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28" name="Google Shape;421;p67">
              <a:extLst>
                <a:ext uri="{FF2B5EF4-FFF2-40B4-BE49-F238E27FC236}">
                  <a16:creationId xmlns:a16="http://schemas.microsoft.com/office/drawing/2014/main" id="{52BF6C64-1D1D-FE44-8FCB-B2676791B27F}"/>
                </a:ext>
              </a:extLst>
            </p:cNvPr>
            <p:cNvSpPr/>
            <p:nvPr/>
          </p:nvSpPr>
          <p:spPr>
            <a:xfrm rot="17790895">
              <a:off x="768180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Autoconfiança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29" name="Google Shape;421;p67">
              <a:extLst>
                <a:ext uri="{FF2B5EF4-FFF2-40B4-BE49-F238E27FC236}">
                  <a16:creationId xmlns:a16="http://schemas.microsoft.com/office/drawing/2014/main" id="{F6A66E80-3DDC-7A4E-B41A-7F49D129D60A}"/>
                </a:ext>
              </a:extLst>
            </p:cNvPr>
            <p:cNvSpPr/>
            <p:nvPr/>
          </p:nvSpPr>
          <p:spPr>
            <a:xfrm rot="17790895">
              <a:off x="1306059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Entusiasmo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0" name="Google Shape;421;p67">
              <a:extLst>
                <a:ext uri="{FF2B5EF4-FFF2-40B4-BE49-F238E27FC236}">
                  <a16:creationId xmlns:a16="http://schemas.microsoft.com/office/drawing/2014/main" id="{825E25B2-05FF-AF46-A490-51F1AFC93384}"/>
                </a:ext>
              </a:extLst>
            </p:cNvPr>
            <p:cNvSpPr/>
            <p:nvPr/>
          </p:nvSpPr>
          <p:spPr>
            <a:xfrm rot="17790895">
              <a:off x="1810306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Foco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1" name="Google Shape;421;p67">
              <a:extLst>
                <a:ext uri="{FF2B5EF4-FFF2-40B4-BE49-F238E27FC236}">
                  <a16:creationId xmlns:a16="http://schemas.microsoft.com/office/drawing/2014/main" id="{7FB20C52-2F8F-5940-A6F0-EE6598437E61}"/>
                </a:ext>
              </a:extLst>
            </p:cNvPr>
            <p:cNvSpPr/>
            <p:nvPr/>
          </p:nvSpPr>
          <p:spPr>
            <a:xfrm rot="17790895">
              <a:off x="2325341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Determinação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2AE3827E-256F-B045-B864-8EA31199CADE}"/>
              </a:ext>
            </a:extLst>
          </p:cNvPr>
          <p:cNvGrpSpPr/>
          <p:nvPr/>
        </p:nvGrpSpPr>
        <p:grpSpPr>
          <a:xfrm>
            <a:off x="8122016" y="2672159"/>
            <a:ext cx="3437659" cy="3854891"/>
            <a:chOff x="224668" y="2349828"/>
            <a:chExt cx="3437659" cy="3188337"/>
          </a:xfrm>
        </p:grpSpPr>
        <p:sp>
          <p:nvSpPr>
            <p:cNvPr id="133" name="Google Shape;421;p67">
              <a:extLst>
                <a:ext uri="{FF2B5EF4-FFF2-40B4-BE49-F238E27FC236}">
                  <a16:creationId xmlns:a16="http://schemas.microsoft.com/office/drawing/2014/main" id="{EBC69240-F04E-E543-91E8-6D6CBBD4B5A9}"/>
                </a:ext>
              </a:extLst>
            </p:cNvPr>
            <p:cNvSpPr/>
            <p:nvPr/>
          </p:nvSpPr>
          <p:spPr>
            <a:xfrm rot="17790895">
              <a:off x="-281125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</a:rPr>
                <a:t>Confiança</a:t>
              </a:r>
              <a:endParaRPr lang="pt-BR" sz="800" kern="0">
                <a:solidFill>
                  <a:prstClr val="black">
                    <a:lumMod val="75000"/>
                    <a:lumOff val="25000"/>
                  </a:prst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graphicFrame>
          <p:nvGraphicFramePr>
            <p:cNvPr id="134" name="Gráfico 133">
              <a:extLst>
                <a:ext uri="{FF2B5EF4-FFF2-40B4-BE49-F238E27FC236}">
                  <a16:creationId xmlns:a16="http://schemas.microsoft.com/office/drawing/2014/main" id="{79188CC3-D1CA-B644-8B56-2B2DCA1C66DD}"/>
                </a:ext>
              </a:extLst>
            </p:cNvPr>
            <p:cNvGraphicFramePr/>
            <p:nvPr/>
          </p:nvGraphicFramePr>
          <p:xfrm>
            <a:off x="310976" y="2349828"/>
            <a:ext cx="3351351" cy="19507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5" name="Google Shape;421;p67">
              <a:extLst>
                <a:ext uri="{FF2B5EF4-FFF2-40B4-BE49-F238E27FC236}">
                  <a16:creationId xmlns:a16="http://schemas.microsoft.com/office/drawing/2014/main" id="{4D904FA3-6C64-2340-8868-5AF28E380514}"/>
                </a:ext>
              </a:extLst>
            </p:cNvPr>
            <p:cNvSpPr/>
            <p:nvPr/>
          </p:nvSpPr>
          <p:spPr>
            <a:xfrm rot="17790895">
              <a:off x="269715" y="4654070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Tolerância</a:t>
              </a:r>
              <a:b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</a:br>
              <a:r>
                <a:rPr lang="pt-BR" sz="90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ao estresse</a:t>
              </a:r>
              <a:endParaRPr lang="pt-BR" sz="900" kern="0">
                <a:solidFill>
                  <a:prstClr val="black">
                    <a:lumMod val="75000"/>
                    <a:lumOff val="25000"/>
                  </a:prst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6" name="Google Shape;421;p67">
              <a:extLst>
                <a:ext uri="{FF2B5EF4-FFF2-40B4-BE49-F238E27FC236}">
                  <a16:creationId xmlns:a16="http://schemas.microsoft.com/office/drawing/2014/main" id="{F4551F62-8B11-4C48-AF59-AFD28839B0EF}"/>
                </a:ext>
              </a:extLst>
            </p:cNvPr>
            <p:cNvSpPr/>
            <p:nvPr/>
          </p:nvSpPr>
          <p:spPr>
            <a:xfrm rot="17790895">
              <a:off x="768180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Autoconfiança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7" name="Google Shape;421;p67">
              <a:extLst>
                <a:ext uri="{FF2B5EF4-FFF2-40B4-BE49-F238E27FC236}">
                  <a16:creationId xmlns:a16="http://schemas.microsoft.com/office/drawing/2014/main" id="{2F051843-01B9-6749-8D1D-309286FFD5D6}"/>
                </a:ext>
              </a:extLst>
            </p:cNvPr>
            <p:cNvSpPr/>
            <p:nvPr/>
          </p:nvSpPr>
          <p:spPr>
            <a:xfrm rot="17790895">
              <a:off x="1306059" y="4644738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Entusiasmo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8" name="Google Shape;421;p67">
              <a:extLst>
                <a:ext uri="{FF2B5EF4-FFF2-40B4-BE49-F238E27FC236}">
                  <a16:creationId xmlns:a16="http://schemas.microsoft.com/office/drawing/2014/main" id="{36CE2A44-09DC-254E-8F25-56BED7069DEA}"/>
                </a:ext>
              </a:extLst>
            </p:cNvPr>
            <p:cNvSpPr/>
            <p:nvPr/>
          </p:nvSpPr>
          <p:spPr>
            <a:xfrm rot="17790895">
              <a:off x="1810306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Foco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39" name="Google Shape;421;p67">
              <a:extLst>
                <a:ext uri="{FF2B5EF4-FFF2-40B4-BE49-F238E27FC236}">
                  <a16:creationId xmlns:a16="http://schemas.microsoft.com/office/drawing/2014/main" id="{48FD76D4-E87B-4944-95A4-5A0CABC44151}"/>
                </a:ext>
              </a:extLst>
            </p:cNvPr>
            <p:cNvSpPr/>
            <p:nvPr/>
          </p:nvSpPr>
          <p:spPr>
            <a:xfrm rot="17790895">
              <a:off x="2325341" y="4644737"/>
              <a:ext cx="1389888" cy="378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9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Determinação</a:t>
              </a:r>
              <a:endParaRPr sz="9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</p:grpSp>
      <p:sp>
        <p:nvSpPr>
          <p:cNvPr id="145" name="Retângulo Arredondado em um Canto Diagonal 144">
            <a:extLst>
              <a:ext uri="{FF2B5EF4-FFF2-40B4-BE49-F238E27FC236}">
                <a16:creationId xmlns:a16="http://schemas.microsoft.com/office/drawing/2014/main" id="{122A699B-72D6-FA4F-B24C-B4D3C3155D92}"/>
              </a:ext>
            </a:extLst>
          </p:cNvPr>
          <p:cNvSpPr/>
          <p:nvPr/>
        </p:nvSpPr>
        <p:spPr>
          <a:xfrm>
            <a:off x="521397" y="5678910"/>
            <a:ext cx="11149206" cy="986444"/>
          </a:xfrm>
          <a:prstGeom prst="round2DiagRect">
            <a:avLst>
              <a:gd name="adj1" fmla="val 20390"/>
              <a:gd name="adj2" fmla="val 0"/>
            </a:avLst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6C85FB50-407C-4444-9D20-01283FE29E19}"/>
              </a:ext>
            </a:extLst>
          </p:cNvPr>
          <p:cNvSpPr txBox="1"/>
          <p:nvPr/>
        </p:nvSpPr>
        <p:spPr>
          <a:xfrm>
            <a:off x="730007" y="5893462"/>
            <a:ext cx="108296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600" dirty="0">
                <a:solidFill>
                  <a:schemeClr val="bg1"/>
                </a:solidFill>
                <a:latin typeface="Barlow" panose="00000500000000000000" pitchFamily="2" charset="0"/>
              </a:rPr>
              <a:t>Aproximadamente </a:t>
            </a:r>
            <a:r>
              <a:rPr lang="pt-BR" sz="1600" b="1" dirty="0">
                <a:solidFill>
                  <a:schemeClr val="bg1"/>
                </a:solidFill>
                <a:latin typeface="Barlow" panose="00000500000000000000" pitchFamily="2" charset="0"/>
              </a:rPr>
              <a:t>70%</a:t>
            </a:r>
            <a:r>
              <a:rPr lang="pt-BR" sz="1600" dirty="0">
                <a:solidFill>
                  <a:schemeClr val="bg1"/>
                </a:solidFill>
                <a:latin typeface="Barlow" panose="00000500000000000000" pitchFamily="2" charset="0"/>
              </a:rPr>
              <a:t> dos estudantes da rede </a:t>
            </a:r>
            <a:r>
              <a:rPr lang="pt-BR" sz="1600" dirty="0" smtClean="0">
                <a:solidFill>
                  <a:schemeClr val="bg1"/>
                </a:solidFill>
                <a:latin typeface="Barlow" panose="00000500000000000000" pitchFamily="2" charset="0"/>
              </a:rPr>
              <a:t>de </a:t>
            </a:r>
            <a:r>
              <a:rPr lang="pt-BR" sz="1600" dirty="0">
                <a:solidFill>
                  <a:schemeClr val="bg1"/>
                </a:solidFill>
                <a:latin typeface="Barlow" panose="00000500000000000000" pitchFamily="2" charset="0"/>
              </a:rPr>
              <a:t>São Paulo sentem-se </a:t>
            </a:r>
            <a:r>
              <a:rPr lang="pt-BR" sz="1600" dirty="0" smtClean="0">
                <a:solidFill>
                  <a:schemeClr val="bg1"/>
                </a:solidFill>
                <a:latin typeface="Barlow" panose="00000500000000000000" pitchFamily="2" charset="0"/>
              </a:rPr>
              <a:t>nada, pouco ou medianamente capazes </a:t>
            </a:r>
            <a:r>
              <a:rPr lang="pt-BR" sz="1600" dirty="0">
                <a:solidFill>
                  <a:schemeClr val="bg1"/>
                </a:solidFill>
                <a:latin typeface="Barlow" panose="00000500000000000000" pitchFamily="2" charset="0"/>
              </a:rPr>
              <a:t>de exercitar a competência </a:t>
            </a:r>
            <a:r>
              <a:rPr lang="pt-BR" sz="1600" b="1" dirty="0" smtClean="0">
                <a:solidFill>
                  <a:schemeClr val="bg1"/>
                </a:solidFill>
                <a:latin typeface="Barlow" panose="00000500000000000000" pitchFamily="2" charset="0"/>
              </a:rPr>
              <a:t>CONFIANÇA</a:t>
            </a:r>
            <a:r>
              <a:rPr lang="pt-BR" sz="1600" dirty="0">
                <a:solidFill>
                  <a:schemeClr val="bg1"/>
                </a:solidFill>
                <a:latin typeface="Barlow" panose="00000500000000000000" pitchFamily="2" charset="0"/>
              </a:rPr>
              <a:t>.</a:t>
            </a:r>
            <a:endParaRPr lang="pt-BR" sz="16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0C4380A-0E5F-0246-BE1C-FA120244AED2}"/>
              </a:ext>
            </a:extLst>
          </p:cNvPr>
          <p:cNvGrpSpPr>
            <a:grpSpLocks noChangeAspect="1"/>
          </p:cNvGrpSpPr>
          <p:nvPr/>
        </p:nvGrpSpPr>
        <p:grpSpPr>
          <a:xfrm>
            <a:off x="10375875" y="499495"/>
            <a:ext cx="1440238" cy="900000"/>
            <a:chOff x="798204" y="5569232"/>
            <a:chExt cx="1555458" cy="986654"/>
          </a:xfrm>
        </p:grpSpPr>
        <p:pic>
          <p:nvPicPr>
            <p:cNvPr id="81" name="Imagem 80" descr="Texto, Ícone&#10;&#10;Descrição gerada automaticamente">
              <a:extLst>
                <a:ext uri="{FF2B5EF4-FFF2-40B4-BE49-F238E27FC236}">
                  <a16:creationId xmlns:a16="http://schemas.microsoft.com/office/drawing/2014/main" id="{E5FF9950-D0D9-604F-8295-EE6A292B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262" y="5569232"/>
              <a:ext cx="374400" cy="986654"/>
            </a:xfrm>
            <a:prstGeom prst="rect">
              <a:avLst/>
            </a:prstGeom>
          </p:spPr>
        </p:pic>
        <p:pic>
          <p:nvPicPr>
            <p:cNvPr id="83" name="Imagem 82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B7D2DB87-9A47-BA4B-932E-2C2BA6021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04" y="5569385"/>
              <a:ext cx="374342" cy="986501"/>
            </a:xfrm>
            <a:prstGeom prst="rect">
              <a:avLst/>
            </a:prstGeom>
          </p:spPr>
        </p:pic>
        <p:pic>
          <p:nvPicPr>
            <p:cNvPr id="84" name="Imagem 83" descr="Uma imagem contendo Diagrama&#10;&#10;Descrição gerada automaticamente">
              <a:extLst>
                <a:ext uri="{FF2B5EF4-FFF2-40B4-BE49-F238E27FC236}">
                  <a16:creationId xmlns:a16="http://schemas.microsoft.com/office/drawing/2014/main" id="{3BDB154B-E8CF-E045-A0ED-62D3B780A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576" y="5569385"/>
              <a:ext cx="374342" cy="986501"/>
            </a:xfrm>
            <a:prstGeom prst="rect">
              <a:avLst/>
            </a:prstGeom>
          </p:spPr>
        </p:pic>
        <p:pic>
          <p:nvPicPr>
            <p:cNvPr id="85" name="Imagem 84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A98FF405-4C19-2E4D-A589-8E68C514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890" y="5569385"/>
              <a:ext cx="374342" cy="986501"/>
            </a:xfrm>
            <a:prstGeom prst="rect">
              <a:avLst/>
            </a:prstGeom>
          </p:spPr>
        </p:pic>
      </p:grpSp>
      <p:pic>
        <p:nvPicPr>
          <p:cNvPr id="57" name="Imagem 56">
            <a:extLst>
              <a:ext uri="{FF2B5EF4-FFF2-40B4-BE49-F238E27FC236}">
                <a16:creationId xmlns:a16="http://schemas.microsoft.com/office/drawing/2014/main" id="{0054B2DE-F5FC-AB4D-A75E-88CDBBA652F3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-2078" r="14379" b="77882"/>
          <a:stretch/>
        </p:blipFill>
        <p:spPr>
          <a:xfrm>
            <a:off x="8556934" y="192003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BBA91357-DD96-5D4C-9FBA-38A6440D1DEC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-1806" r="13160" b="78633"/>
          <a:stretch/>
        </p:blipFill>
        <p:spPr>
          <a:xfrm>
            <a:off x="4579630" y="191462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DE578718-F023-AA4B-A327-BF4100D2C53F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9" b="73015"/>
          <a:stretch/>
        </p:blipFill>
        <p:spPr>
          <a:xfrm>
            <a:off x="642236" y="1920039"/>
            <a:ext cx="720000" cy="720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Retângulo 3"/>
          <p:cNvSpPr/>
          <p:nvPr/>
        </p:nvSpPr>
        <p:spPr>
          <a:xfrm>
            <a:off x="5127462" y="537947"/>
            <a:ext cx="4874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Barlow"/>
              </a:rPr>
              <a:t>Porcentagem de estudantes que se considera  </a:t>
            </a:r>
            <a:r>
              <a:rPr lang="pt-BR" sz="1600" b="1" dirty="0">
                <a:solidFill>
                  <a:srgbClr val="00B0F0"/>
                </a:solidFill>
                <a:latin typeface="Barlow"/>
              </a:rPr>
              <a:t>nada, pouco ou medianamente </a:t>
            </a:r>
            <a:r>
              <a:rPr lang="pt-BR" sz="1600" b="1" dirty="0">
                <a:solidFill>
                  <a:srgbClr val="00A8E9"/>
                </a:solidFill>
                <a:latin typeface="Barlow"/>
              </a:rPr>
              <a:t>desenvolvidos nas  competências </a:t>
            </a:r>
            <a:r>
              <a:rPr lang="pt-BR" sz="1600" b="1" dirty="0" err="1">
                <a:solidFill>
                  <a:srgbClr val="00A8E9"/>
                </a:solidFill>
                <a:latin typeface="Barlow"/>
              </a:rPr>
              <a:t>socioemocionais</a:t>
            </a:r>
            <a:r>
              <a:rPr lang="pt-BR" sz="1600" b="1" dirty="0">
                <a:solidFill>
                  <a:srgbClr val="00A8E9"/>
                </a:solidFill>
                <a:latin typeface="Barlow"/>
              </a:rPr>
              <a:t> </a:t>
            </a:r>
            <a:r>
              <a:rPr lang="pt-BR" sz="1600" dirty="0">
                <a:latin typeface="Barlow"/>
              </a:rPr>
              <a:t>mais relevantes para </a:t>
            </a:r>
            <a:r>
              <a:rPr lang="pt-BR" sz="1600" dirty="0" smtClean="0">
                <a:latin typeface="Barlow"/>
              </a:rPr>
              <a:t>a saúde mental </a:t>
            </a:r>
            <a:endParaRPr lang="pt-BR" sz="1600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27005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ent.instructables.com/ORIG/FSM/JAK2/ISCATNGP/FSMJAK2ISCATNGP.jpg?auto=web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t="14711" r="17459" b="5307"/>
          <a:stretch/>
        </p:blipFill>
        <p:spPr bwMode="auto">
          <a:xfrm>
            <a:off x="0" y="0"/>
            <a:ext cx="12192000" cy="68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0732C45A-4026-5542-AA9D-D2E5D5597488}"/>
              </a:ext>
            </a:extLst>
          </p:cNvPr>
          <p:cNvSpPr/>
          <p:nvPr/>
        </p:nvSpPr>
        <p:spPr>
          <a:xfrm rot="5400000">
            <a:off x="2661146" y="-2661153"/>
            <a:ext cx="6869697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A1CEFC-AEAB-214A-B441-4FB9496E620E}"/>
              </a:ext>
            </a:extLst>
          </p:cNvPr>
          <p:cNvSpPr txBox="1"/>
          <p:nvPr/>
        </p:nvSpPr>
        <p:spPr>
          <a:xfrm>
            <a:off x="749725" y="1353238"/>
            <a:ext cx="5886601" cy="8802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96791">
              <a:lnSpc>
                <a:spcPct val="80000"/>
              </a:lnSpc>
            </a:pPr>
            <a:r>
              <a:rPr lang="pt-BR" sz="3200" dirty="0">
                <a:solidFill>
                  <a:schemeClr val="bg1"/>
                </a:solidFill>
                <a:latin typeface="Barlow" pitchFamily="2" charset="77"/>
              </a:rPr>
              <a:t>Apesar dos resultados, os dados trazem uma boa </a:t>
            </a:r>
            <a:r>
              <a:rPr lang="pt-BR" sz="3200" dirty="0" smtClean="0">
                <a:solidFill>
                  <a:schemeClr val="bg1"/>
                </a:solidFill>
                <a:latin typeface="Barlow" pitchFamily="2" charset="77"/>
              </a:rPr>
              <a:t>perspectiva</a:t>
            </a:r>
            <a:endParaRPr lang="pt-BR" sz="4000" b="1" dirty="0">
              <a:solidFill>
                <a:schemeClr val="bg1"/>
              </a:solidFill>
              <a:latin typeface="Barlow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99178E8-5F75-9C43-A49D-B781D796388A}"/>
              </a:ext>
            </a:extLst>
          </p:cNvPr>
          <p:cNvSpPr txBox="1"/>
          <p:nvPr/>
        </p:nvSpPr>
        <p:spPr>
          <a:xfrm>
            <a:off x="691769" y="2372976"/>
            <a:ext cx="6438236" cy="44163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38E9462-C446-3E40-834E-DA4954EE379B}"/>
              </a:ext>
            </a:extLst>
          </p:cNvPr>
          <p:cNvSpPr txBox="1"/>
          <p:nvPr/>
        </p:nvSpPr>
        <p:spPr>
          <a:xfrm>
            <a:off x="894977" y="2914845"/>
            <a:ext cx="6836911" cy="44163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1B7E7B-7DE6-3247-9ABC-07F35F0D7C41}"/>
              </a:ext>
            </a:extLst>
          </p:cNvPr>
          <p:cNvSpPr/>
          <p:nvPr/>
        </p:nvSpPr>
        <p:spPr>
          <a:xfrm>
            <a:off x="773001" y="2255856"/>
            <a:ext cx="7329277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36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Pela primeira vez é possível ter</a:t>
            </a:r>
            <a:br>
              <a:rPr lang="pt-BR" sz="36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</a:br>
            <a:r>
              <a:rPr lang="pt-BR" sz="36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um diagnóstico real dos desafios,</a:t>
            </a:r>
            <a:endParaRPr lang="pt-BR" sz="320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E9ACC2B-852A-8441-9B32-8CD1F6EF473D}"/>
              </a:ext>
            </a:extLst>
          </p:cNvPr>
          <p:cNvSpPr txBox="1"/>
          <p:nvPr/>
        </p:nvSpPr>
        <p:spPr>
          <a:xfrm>
            <a:off x="2923051" y="3733402"/>
            <a:ext cx="4687747" cy="411401"/>
          </a:xfrm>
          <a:prstGeom prst="rect">
            <a:avLst/>
          </a:prstGeom>
          <a:solidFill>
            <a:srgbClr val="003C78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FEBA545-0FEE-3348-B484-2362D61C0A33}"/>
              </a:ext>
            </a:extLst>
          </p:cNvPr>
          <p:cNvSpPr/>
          <p:nvPr/>
        </p:nvSpPr>
        <p:spPr>
          <a:xfrm>
            <a:off x="894977" y="3687102"/>
            <a:ext cx="7329277" cy="1357581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utilizando os </a:t>
            </a:r>
            <a:r>
              <a:rPr lang="pt-BR" sz="2800" b="1">
                <a:solidFill>
                  <a:schemeClr val="bg1"/>
                </a:solidFill>
                <a:latin typeface="Barlow" pitchFamily="2" charset="77"/>
              </a:rPr>
              <a:t>DADOS COMO UMA BÚSSOLA </a:t>
            </a:r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para o desenho de </a:t>
            </a:r>
            <a:r>
              <a:rPr lang="pt-BR" sz="2800" b="1">
                <a:solidFill>
                  <a:schemeClr val="bg1"/>
                </a:solidFill>
                <a:latin typeface="Barlow" pitchFamily="2" charset="77"/>
              </a:rPr>
              <a:t>políticas públicas e intervenções direcionadas</a:t>
            </a:r>
            <a:endParaRPr lang="pt-BR" sz="3200" b="1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2778024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4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DB57A92-881C-534B-BCE3-9CC3D253D707}"/>
              </a:ext>
            </a:extLst>
          </p:cNvPr>
          <p:cNvSpPr/>
          <p:nvPr/>
        </p:nvSpPr>
        <p:spPr>
          <a:xfrm>
            <a:off x="187" y="105"/>
            <a:ext cx="12191628" cy="6857791"/>
          </a:xfrm>
          <a:prstGeom prst="rect">
            <a:avLst/>
          </a:prstGeom>
          <a:solidFill>
            <a:srgbClr val="00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pt-BR">
              <a:solidFill>
                <a:prstClr val="white"/>
              </a:solidFill>
              <a:latin typeface="Barlow" pitchFamily="2" charset="77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2F87B40C-94AD-7F4C-BCBB-5F59C86BE0EA}"/>
              </a:ext>
            </a:extLst>
          </p:cNvPr>
          <p:cNvCxnSpPr>
            <a:cxnSpLocks/>
          </p:cNvCxnSpPr>
          <p:nvPr/>
        </p:nvCxnSpPr>
        <p:spPr>
          <a:xfrm flipV="1">
            <a:off x="7328255" y="1283073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B80D7A2-E7F3-AB46-9702-D83F4CF3AEF8}"/>
              </a:ext>
            </a:extLst>
          </p:cNvPr>
          <p:cNvCxnSpPr>
            <a:cxnSpLocks/>
          </p:cNvCxnSpPr>
          <p:nvPr/>
        </p:nvCxnSpPr>
        <p:spPr>
          <a:xfrm flipV="1">
            <a:off x="7328255" y="4342460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1480D466-3626-3640-AC11-13951079681D}"/>
              </a:ext>
            </a:extLst>
          </p:cNvPr>
          <p:cNvCxnSpPr>
            <a:cxnSpLocks/>
          </p:cNvCxnSpPr>
          <p:nvPr/>
        </p:nvCxnSpPr>
        <p:spPr>
          <a:xfrm rot="2700000" flipV="1">
            <a:off x="8420947" y="1731748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11B7D6C1-3EA8-484E-BF91-B3A7D065CC57}"/>
              </a:ext>
            </a:extLst>
          </p:cNvPr>
          <p:cNvCxnSpPr>
            <a:cxnSpLocks/>
          </p:cNvCxnSpPr>
          <p:nvPr/>
        </p:nvCxnSpPr>
        <p:spPr>
          <a:xfrm rot="18900000">
            <a:off x="8420947" y="3893050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7C406A0-D67C-1C45-AB4D-81076737D8C0}"/>
              </a:ext>
            </a:extLst>
          </p:cNvPr>
          <p:cNvCxnSpPr>
            <a:cxnSpLocks/>
          </p:cNvCxnSpPr>
          <p:nvPr/>
        </p:nvCxnSpPr>
        <p:spPr>
          <a:xfrm rot="5400000" flipV="1">
            <a:off x="8863375" y="2799357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4D67C858-DC75-4A4A-84FC-1E34D48D510D}"/>
              </a:ext>
            </a:extLst>
          </p:cNvPr>
          <p:cNvCxnSpPr>
            <a:cxnSpLocks/>
          </p:cNvCxnSpPr>
          <p:nvPr/>
        </p:nvCxnSpPr>
        <p:spPr>
          <a:xfrm rot="18900000" flipH="1" flipV="1">
            <a:off x="6228488" y="1731748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58103A31-6E79-A049-996F-9D27027AC448}"/>
              </a:ext>
            </a:extLst>
          </p:cNvPr>
          <p:cNvCxnSpPr>
            <a:cxnSpLocks/>
          </p:cNvCxnSpPr>
          <p:nvPr/>
        </p:nvCxnSpPr>
        <p:spPr>
          <a:xfrm rot="2700000" flipH="1">
            <a:off x="6228488" y="3893050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3AA18EB5-F3F3-EF49-8DDE-4B20521618E6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786059" y="2799357"/>
            <a:ext cx="0" cy="719978"/>
          </a:xfrm>
          <a:prstGeom prst="line">
            <a:avLst/>
          </a:prstGeom>
          <a:ln w="1905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>
            <a:extLst>
              <a:ext uri="{FF2B5EF4-FFF2-40B4-BE49-F238E27FC236}">
                <a16:creationId xmlns:a16="http://schemas.microsoft.com/office/drawing/2014/main" id="{E2B4AC19-5A79-024F-A922-0C37F519CC42}"/>
              </a:ext>
            </a:extLst>
          </p:cNvPr>
          <p:cNvSpPr/>
          <p:nvPr/>
        </p:nvSpPr>
        <p:spPr>
          <a:xfrm>
            <a:off x="187" y="105"/>
            <a:ext cx="12191628" cy="6857791"/>
          </a:xfrm>
          <a:prstGeom prst="rect">
            <a:avLst/>
          </a:prstGeom>
          <a:solidFill>
            <a:srgbClr val="00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/>
            <a:endParaRPr lang="pt-BR">
              <a:solidFill>
                <a:prstClr val="white"/>
              </a:solidFill>
              <a:latin typeface="Barlow" pitchFamily="2" charset="77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44A1EFBD-85C9-E04F-B913-89D699E76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8244" y="2142621"/>
            <a:ext cx="2343770" cy="186013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6A01A6CC-D0CE-8942-8B3C-E61AA1281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9718" y="2268600"/>
            <a:ext cx="1436250" cy="29461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D9359911-7B74-0040-B7E9-CE13738AF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5959" y="2561685"/>
            <a:ext cx="1841347" cy="380544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16560BEB-3CC3-0D4F-938C-0107A0354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1167" y="2942229"/>
            <a:ext cx="1997142" cy="331442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B82FE57A-0E80-7342-8230-58A5F2E56D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0562" y="3273837"/>
            <a:ext cx="2099135" cy="380544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A3D707C2-CB38-DC45-BA7C-B21BAB8AD4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7209" y="3652685"/>
            <a:ext cx="1982012" cy="22726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7B65843-6405-5648-85DC-BD36C21349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97787" y="2868827"/>
            <a:ext cx="1873320" cy="5029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DBBB83D-E5AB-1C49-944C-264F14C0AE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74385" y="3454358"/>
            <a:ext cx="1596722" cy="427469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143B05BA-F841-3C47-9FB4-41DDD7C3F7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65385" y="4210874"/>
            <a:ext cx="2105723" cy="51085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E6818A4-36E8-0542-A71F-90BF6E4195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46335" y="2245530"/>
            <a:ext cx="2124772" cy="440042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153" y="-662391"/>
            <a:ext cx="7122463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6791"/>
            <a:r>
              <a:rPr lang="pt-BR" sz="3375" b="1">
                <a:solidFill>
                  <a:srgbClr val="003C78"/>
                </a:solidFill>
                <a:latin typeface="Barlow"/>
              </a:rPr>
              <a:t>LOGO ANIMADO (não redimensionar)</a:t>
            </a:r>
          </a:p>
        </p:txBody>
      </p:sp>
    </p:spTree>
    <p:extLst>
      <p:ext uri="{BB962C8B-B14F-4D97-AF65-F5344CB8AC3E}">
        <p14:creationId xmlns:p14="http://schemas.microsoft.com/office/powerpoint/2010/main" val="4154730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1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66667E-6 -3.33333E-6 L -1.66667E-6 0.187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7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9167E-6 -1.11111E-6 L -0.07331 0.12408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620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125E-6 1.85185E-6 L -0.10442 1.85185E-6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9167E-6 1.11111E-6 L -0.07305 -0.13009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650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66667E-6 1.85185E-6 L -1.66667E-6 -0.17662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70833E-6 1.11111E-6 L 0.06901 -0.12014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0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1.85185E-6 L 0.10352 0.00393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1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70833E-6 -1.11111E-6 L 0.07317 0.13009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650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10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10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0 L -0.1043 0 " pathEditMode="relative" ptsTypes="AA">
                                      <p:cBhvr>
                                        <p:cTn id="111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8.33333E-7 2.59259E-6 L 0.08633 0.00023 " pathEditMode="relative" rAng="0" ptsTypes="AA">
                                      <p:cBhvr>
                                        <p:cTn id="113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7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7" presetClass="entr" presetSubtype="1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7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7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ww.rhoener-gebetsschatz.de/wp-content/uploads/2019/05/%C2%A9bignai_260526411_Adope_Stock.jpeg">
            <a:extLst>
              <a:ext uri="{FF2B5EF4-FFF2-40B4-BE49-F238E27FC236}">
                <a16:creationId xmlns:a16="http://schemas.microsoft.com/office/drawing/2014/main" id="{048DC957-7AAD-D947-BB5D-DF70EA6C7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16413" r="29457" b="680"/>
          <a:stretch/>
        </p:blipFill>
        <p:spPr bwMode="auto">
          <a:xfrm>
            <a:off x="3464560" y="-11801"/>
            <a:ext cx="8727440" cy="686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F46EDE81-C453-0645-828A-DB05340CA3D1}"/>
              </a:ext>
            </a:extLst>
          </p:cNvPr>
          <p:cNvSpPr/>
          <p:nvPr/>
        </p:nvSpPr>
        <p:spPr>
          <a:xfrm rot="5400000">
            <a:off x="2661150" y="-2661153"/>
            <a:ext cx="6869697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C55274E-22B0-6141-A5D9-0F12D444132C}"/>
              </a:ext>
            </a:extLst>
          </p:cNvPr>
          <p:cNvSpPr txBox="1"/>
          <p:nvPr/>
        </p:nvSpPr>
        <p:spPr>
          <a:xfrm>
            <a:off x="587679" y="2291732"/>
            <a:ext cx="6770051" cy="14219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96791">
              <a:lnSpc>
                <a:spcPct val="80000"/>
              </a:lnSpc>
            </a:pPr>
            <a:r>
              <a:rPr lang="pt-BR" sz="4400">
                <a:solidFill>
                  <a:schemeClr val="bg1"/>
                </a:solidFill>
                <a:latin typeface="Barlow"/>
              </a:rPr>
              <a:t>As</a:t>
            </a:r>
            <a:r>
              <a:rPr lang="pt-BR" sz="5400" b="1">
                <a:solidFill>
                  <a:srgbClr val="FFC000"/>
                </a:solidFill>
                <a:latin typeface="Barlow"/>
              </a:rPr>
              <a:t> </a:t>
            </a:r>
            <a:r>
              <a:rPr lang="pt-BR" sz="5400" b="1">
                <a:solidFill>
                  <a:schemeClr val="bg1"/>
                </a:solidFill>
                <a:latin typeface="Barlow"/>
              </a:rPr>
              <a:t>Competências </a:t>
            </a:r>
            <a:br>
              <a:rPr lang="pt-BR" sz="5400" b="1">
                <a:solidFill>
                  <a:schemeClr val="bg1"/>
                </a:solidFill>
                <a:latin typeface="Barlow"/>
              </a:rPr>
            </a:br>
            <a:r>
              <a:rPr lang="pt-BR" sz="5400" b="1">
                <a:solidFill>
                  <a:schemeClr val="bg1"/>
                </a:solidFill>
                <a:latin typeface="Barlow"/>
              </a:rPr>
              <a:t>Socioemocionais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CEF972-0EF4-A844-A07A-FECDC729CB99}"/>
              </a:ext>
            </a:extLst>
          </p:cNvPr>
          <p:cNvSpPr txBox="1"/>
          <p:nvPr/>
        </p:nvSpPr>
        <p:spPr>
          <a:xfrm>
            <a:off x="529724" y="3713660"/>
            <a:ext cx="6305633" cy="44163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628FD0B-62B4-9946-9E8B-7930436263E0}"/>
              </a:ext>
            </a:extLst>
          </p:cNvPr>
          <p:cNvSpPr txBox="1"/>
          <p:nvPr/>
        </p:nvSpPr>
        <p:spPr>
          <a:xfrm>
            <a:off x="732932" y="4255529"/>
            <a:ext cx="5890759" cy="44163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ABC5F8C-2598-F743-A682-7D496DDBEBAB}"/>
              </a:ext>
            </a:extLst>
          </p:cNvPr>
          <p:cNvSpPr/>
          <p:nvPr/>
        </p:nvSpPr>
        <p:spPr>
          <a:xfrm>
            <a:off x="610957" y="3596540"/>
            <a:ext cx="6947522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São a base da aprendizagem e</a:t>
            </a:r>
            <a:b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</a:b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diversas conquistas na vida</a:t>
            </a:r>
          </a:p>
        </p:txBody>
      </p:sp>
    </p:spTree>
    <p:extLst>
      <p:ext uri="{BB962C8B-B14F-4D97-AF65-F5344CB8AC3E}">
        <p14:creationId xmlns:p14="http://schemas.microsoft.com/office/powerpoint/2010/main" val="27364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>
            <a:extLst>
              <a:ext uri="{FF2B5EF4-FFF2-40B4-BE49-F238E27FC236}">
                <a16:creationId xmlns:a16="http://schemas.microsoft.com/office/drawing/2014/main" id="{1528B7F4-A920-204F-B9E1-0D7F2F236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94" r="-28094" b="15669"/>
          <a:stretch/>
        </p:blipFill>
        <p:spPr>
          <a:xfrm flipH="1">
            <a:off x="1" y="-1"/>
            <a:ext cx="12192000" cy="6858001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ECF378E3-336D-524C-B055-28BBE56B71DE}"/>
              </a:ext>
            </a:extLst>
          </p:cNvPr>
          <p:cNvSpPr/>
          <p:nvPr/>
        </p:nvSpPr>
        <p:spPr>
          <a:xfrm rot="5400000">
            <a:off x="2661150" y="-2661153"/>
            <a:ext cx="6869697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3C8FEC6-6CEC-2D41-89F2-5C8FE91518C6}"/>
              </a:ext>
            </a:extLst>
          </p:cNvPr>
          <p:cNvSpPr/>
          <p:nvPr/>
        </p:nvSpPr>
        <p:spPr>
          <a:xfrm>
            <a:off x="672734" y="425757"/>
            <a:ext cx="5077826" cy="49580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Elas têm efeitos diretos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A916E3-2544-0D40-B1A2-DC700E59209A}"/>
              </a:ext>
            </a:extLst>
          </p:cNvPr>
          <p:cNvSpPr txBox="1"/>
          <p:nvPr/>
        </p:nvSpPr>
        <p:spPr>
          <a:xfrm>
            <a:off x="425354" y="954141"/>
            <a:ext cx="5077826" cy="48305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4962592D-B06D-3846-95DF-81B8F62ED8F5}"/>
              </a:ext>
            </a:extLst>
          </p:cNvPr>
          <p:cNvSpPr txBox="1"/>
          <p:nvPr/>
        </p:nvSpPr>
        <p:spPr>
          <a:xfrm>
            <a:off x="647054" y="1484769"/>
            <a:ext cx="5577284" cy="483055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514AA62-B20A-EE46-AD9D-01541F703A3D}"/>
              </a:ext>
            </a:extLst>
          </p:cNvPr>
          <p:cNvSpPr/>
          <p:nvPr/>
        </p:nvSpPr>
        <p:spPr>
          <a:xfrm>
            <a:off x="506586" y="879356"/>
            <a:ext cx="11260060" cy="161611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NA APRENDIZAGEM E </a:t>
            </a:r>
            <a:b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</a:b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 EM OUTROS ASPECTOS </a:t>
            </a:r>
            <a:b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</a:br>
            <a:r>
              <a:rPr lang="pt-BR" sz="28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  </a:t>
            </a:r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que também apoiam o desempenho acadêmico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FABBA51-7F15-5B40-84E2-976CDBDD1727}"/>
              </a:ext>
            </a:extLst>
          </p:cNvPr>
          <p:cNvGrpSpPr/>
          <p:nvPr/>
        </p:nvGrpSpPr>
        <p:grpSpPr>
          <a:xfrm>
            <a:off x="1097280" y="2674850"/>
            <a:ext cx="5252720" cy="3809619"/>
            <a:chOff x="505803" y="3173390"/>
            <a:chExt cx="4783268" cy="346914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73977B3-3592-914E-BD5B-3BB13FDB7045}"/>
                </a:ext>
              </a:extLst>
            </p:cNvPr>
            <p:cNvSpPr/>
            <p:nvPr/>
          </p:nvSpPr>
          <p:spPr>
            <a:xfrm>
              <a:off x="977481" y="6275692"/>
              <a:ext cx="3829022" cy="366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>
                <a:solidFill>
                  <a:schemeClr val="bg1"/>
                </a:solidFill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AA73C77-08FA-144C-A85A-36CDBE2B5D7B}"/>
                </a:ext>
              </a:extLst>
            </p:cNvPr>
            <p:cNvSpPr txBox="1"/>
            <p:nvPr/>
          </p:nvSpPr>
          <p:spPr>
            <a:xfrm>
              <a:off x="1227660" y="6318135"/>
              <a:ext cx="3328662" cy="267997"/>
            </a:xfrm>
            <a:prstGeom prst="rect">
              <a:avLst/>
            </a:prstGeom>
            <a:noFill/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b="1">
                  <a:solidFill>
                    <a:schemeClr val="bg1"/>
                  </a:solidFill>
                  <a:latin typeface="Barlow"/>
                </a:rPr>
                <a:t>COMPETÊNCIAS SOCIOEMOCIONAIS</a:t>
              </a:r>
            </a:p>
          </p:txBody>
        </p:sp>
        <p:sp>
          <p:nvSpPr>
            <p:cNvPr id="28" name="Triângulo isósceles 15">
              <a:extLst>
                <a:ext uri="{FF2B5EF4-FFF2-40B4-BE49-F238E27FC236}">
                  <a16:creationId xmlns:a16="http://schemas.microsoft.com/office/drawing/2014/main" id="{C614679D-A496-7941-8D70-48F71970372F}"/>
                </a:ext>
              </a:extLst>
            </p:cNvPr>
            <p:cNvSpPr/>
            <p:nvPr/>
          </p:nvSpPr>
          <p:spPr>
            <a:xfrm>
              <a:off x="505803" y="3173390"/>
              <a:ext cx="4783268" cy="76481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 b="1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B8975928-B21B-D645-8256-1B1B14EFAA32}"/>
                </a:ext>
              </a:extLst>
            </p:cNvPr>
            <p:cNvSpPr txBox="1"/>
            <p:nvPr/>
          </p:nvSpPr>
          <p:spPr>
            <a:xfrm>
              <a:off x="1970523" y="3601240"/>
              <a:ext cx="1842937" cy="267997"/>
            </a:xfrm>
            <a:prstGeom prst="rect">
              <a:avLst/>
            </a:prstGeom>
            <a:noFill/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b="1">
                  <a:solidFill>
                    <a:schemeClr val="bg1"/>
                  </a:solidFill>
                  <a:latin typeface="Barlow"/>
                </a:rPr>
                <a:t>APRENDIZAGEM</a:t>
              </a:r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F039347-B9C6-E041-B3AC-2601E5A3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321" y="3946052"/>
              <a:ext cx="3489341" cy="2326227"/>
            </a:xfrm>
            <a:prstGeom prst="rect">
              <a:avLst/>
            </a:prstGeom>
          </p:spPr>
        </p:pic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6549A847-03C8-A04C-AB68-C6E5E159B135}"/>
                </a:ext>
              </a:extLst>
            </p:cNvPr>
            <p:cNvSpPr txBox="1"/>
            <p:nvPr/>
          </p:nvSpPr>
          <p:spPr>
            <a:xfrm>
              <a:off x="1935099" y="5809327"/>
              <a:ext cx="1356633" cy="344382"/>
            </a:xfrm>
            <a:prstGeom prst="rect">
              <a:avLst/>
            </a:prstGeom>
            <a:solidFill>
              <a:srgbClr val="00A8E9"/>
            </a:solidFill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solidFill>
                    <a:schemeClr val="bg1"/>
                  </a:solidFill>
                  <a:latin typeface="Barlow"/>
                </a:rPr>
                <a:t>ESTRATÉGIA DE</a:t>
              </a:r>
              <a:br>
                <a:rPr lang="pt-BR" sz="1400" b="1">
                  <a:solidFill>
                    <a:schemeClr val="bg1"/>
                  </a:solidFill>
                  <a:latin typeface="Barlow"/>
                </a:rPr>
              </a:br>
              <a:r>
                <a:rPr lang="pt-BR" sz="1400" b="1">
                  <a:solidFill>
                    <a:schemeClr val="bg1"/>
                  </a:solidFill>
                  <a:latin typeface="Barlow"/>
                </a:rPr>
                <a:t>APRENDIZAGEM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43858AC-A8B9-224C-A64D-162F2C5E9346}"/>
                </a:ext>
              </a:extLst>
            </p:cNvPr>
            <p:cNvSpPr txBox="1"/>
            <p:nvPr/>
          </p:nvSpPr>
          <p:spPr>
            <a:xfrm>
              <a:off x="1843540" y="4662656"/>
              <a:ext cx="904083" cy="344382"/>
            </a:xfrm>
            <a:prstGeom prst="rect">
              <a:avLst/>
            </a:prstGeom>
            <a:solidFill>
              <a:srgbClr val="FFCA00"/>
            </a:solidFill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latin typeface="Barlow"/>
                </a:rPr>
                <a:t>SAÚDE MENTAL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89BC0565-3CC9-B144-B063-6548F975E9D5}"/>
                </a:ext>
              </a:extLst>
            </p:cNvPr>
            <p:cNvSpPr txBox="1"/>
            <p:nvPr/>
          </p:nvSpPr>
          <p:spPr>
            <a:xfrm>
              <a:off x="2936283" y="5232091"/>
              <a:ext cx="1093458" cy="344382"/>
            </a:xfrm>
            <a:prstGeom prst="rect">
              <a:avLst/>
            </a:prstGeom>
            <a:solidFill>
              <a:srgbClr val="124F8E"/>
            </a:solidFill>
            <a:effectLst/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solidFill>
                    <a:schemeClr val="bg1"/>
                  </a:solidFill>
                  <a:latin typeface="Barlow"/>
                </a:rPr>
                <a:t>MITIGAÇÃO </a:t>
              </a:r>
              <a:br>
                <a:rPr lang="pt-BR" sz="1400" b="1">
                  <a:solidFill>
                    <a:schemeClr val="bg1"/>
                  </a:solidFill>
                  <a:latin typeface="Barlow"/>
                </a:rPr>
              </a:br>
              <a:r>
                <a:rPr lang="pt-BR" sz="1400" b="1">
                  <a:solidFill>
                    <a:schemeClr val="bg1"/>
                  </a:solidFill>
                  <a:latin typeface="Barlow"/>
                </a:rPr>
                <a:t>DA VIOLÊNCIA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104B148C-998E-AA40-866A-FBE8ED0F4891}"/>
                </a:ext>
              </a:extLst>
            </p:cNvPr>
            <p:cNvSpPr txBox="1"/>
            <p:nvPr/>
          </p:nvSpPr>
          <p:spPr>
            <a:xfrm>
              <a:off x="3563515" y="4726031"/>
              <a:ext cx="956446" cy="223155"/>
            </a:xfrm>
            <a:prstGeom prst="rect">
              <a:avLst/>
            </a:prstGeom>
            <a:solidFill>
              <a:srgbClr val="FFCA00"/>
            </a:solidFill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latin typeface="Barlow"/>
                </a:rPr>
                <a:t>BEM-ESTAR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153B300D-E2DA-204E-BF8E-AA8A47F0C781}"/>
                </a:ext>
              </a:extLst>
            </p:cNvPr>
            <p:cNvSpPr txBox="1"/>
            <p:nvPr/>
          </p:nvSpPr>
          <p:spPr>
            <a:xfrm>
              <a:off x="2500892" y="4090224"/>
              <a:ext cx="1921105" cy="202182"/>
            </a:xfrm>
            <a:prstGeom prst="rect">
              <a:avLst/>
            </a:prstGeom>
            <a:solidFill>
              <a:srgbClr val="00A8E9"/>
            </a:solidFill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solidFill>
                    <a:schemeClr val="bg1"/>
                  </a:solidFill>
                  <a:latin typeface="Barlow"/>
                </a:rPr>
                <a:t>PERTENCIMENTO ESCOLAR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1BD6AE37-9DDD-0F4B-BC20-D8DE1D032B6B}"/>
                </a:ext>
              </a:extLst>
            </p:cNvPr>
            <p:cNvSpPr txBox="1"/>
            <p:nvPr/>
          </p:nvSpPr>
          <p:spPr>
            <a:xfrm rot="16200000">
              <a:off x="1082391" y="4998432"/>
              <a:ext cx="779240" cy="202182"/>
            </a:xfrm>
            <a:prstGeom prst="rect">
              <a:avLst/>
            </a:prstGeom>
            <a:solidFill>
              <a:srgbClr val="124F8E"/>
            </a:solidFill>
          </p:spPr>
          <p:txBody>
            <a:bodyPr wrap="square" lIns="35999" tIns="35999" rIns="35999" bIns="35999" rtlCol="0" anchor="t" anchorCtr="0">
              <a:spAutoFit/>
            </a:bodyPr>
            <a:lstStyle/>
            <a:p>
              <a:pPr algn="ctr" defTabSz="914353">
                <a:lnSpc>
                  <a:spcPct val="80000"/>
                </a:lnSpc>
              </a:pPr>
              <a:r>
                <a:rPr lang="pt-BR" sz="1400" b="1">
                  <a:solidFill>
                    <a:schemeClr val="bg1"/>
                  </a:solidFill>
                  <a:latin typeface="Barlow"/>
                </a:rPr>
                <a:t>OUTROS</a:t>
              </a:r>
            </a:p>
          </p:txBody>
        </p:sp>
      </p:grpSp>
      <p:cxnSp>
        <p:nvCxnSpPr>
          <p:cNvPr id="7" name="Conector Angulado 6">
            <a:extLst>
              <a:ext uri="{FF2B5EF4-FFF2-40B4-BE49-F238E27FC236}">
                <a16:creationId xmlns:a16="http://schemas.microsoft.com/office/drawing/2014/main" id="{58E2BBBF-424D-764F-B6FF-1F270B37D3F9}"/>
              </a:ext>
            </a:extLst>
          </p:cNvPr>
          <p:cNvCxnSpPr>
            <a:cxnSpLocks/>
          </p:cNvCxnSpPr>
          <p:nvPr/>
        </p:nvCxnSpPr>
        <p:spPr>
          <a:xfrm flipH="1" flipV="1">
            <a:off x="4695681" y="3248067"/>
            <a:ext cx="1090502" cy="3013488"/>
          </a:xfrm>
          <a:prstGeom prst="bentConnector4">
            <a:avLst>
              <a:gd name="adj1" fmla="val -20963"/>
              <a:gd name="adj2" fmla="val 99532"/>
            </a:avLst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do 42">
            <a:extLst>
              <a:ext uri="{FF2B5EF4-FFF2-40B4-BE49-F238E27FC236}">
                <a16:creationId xmlns:a16="http://schemas.microsoft.com/office/drawing/2014/main" id="{463D7B0D-DEA7-B84A-B425-B9E42E1AADDC}"/>
              </a:ext>
            </a:extLst>
          </p:cNvPr>
          <p:cNvCxnSpPr>
            <a:cxnSpLocks/>
          </p:cNvCxnSpPr>
          <p:nvPr/>
        </p:nvCxnSpPr>
        <p:spPr>
          <a:xfrm flipV="1">
            <a:off x="1727618" y="3248067"/>
            <a:ext cx="1090502" cy="3013488"/>
          </a:xfrm>
          <a:prstGeom prst="bentConnector4">
            <a:avLst>
              <a:gd name="adj1" fmla="val -20963"/>
              <a:gd name="adj2" fmla="val 99532"/>
            </a:avLst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93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Pessoas posando para foto com criança&#10;&#10;Descrição gerada automaticamente com confiança média">
            <a:extLst>
              <a:ext uri="{FF2B5EF4-FFF2-40B4-BE49-F238E27FC236}">
                <a16:creationId xmlns:a16="http://schemas.microsoft.com/office/drawing/2014/main" id="{9377C11F-5840-164D-9AE6-08283C91A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r="9346"/>
          <a:stretch/>
        </p:blipFill>
        <p:spPr>
          <a:xfrm>
            <a:off x="6848741" y="-13558"/>
            <a:ext cx="5412706" cy="6885116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C31C4888-FD98-9740-9243-CDE79DAF661C}"/>
              </a:ext>
            </a:extLst>
          </p:cNvPr>
          <p:cNvSpPr/>
          <p:nvPr/>
        </p:nvSpPr>
        <p:spPr>
          <a:xfrm rot="5400000">
            <a:off x="2661150" y="-2661153"/>
            <a:ext cx="6869697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DCCC51-ED9C-D3ED-C556-E4DC41C769F4}"/>
              </a:ext>
            </a:extLst>
          </p:cNvPr>
          <p:cNvSpPr/>
          <p:nvPr/>
        </p:nvSpPr>
        <p:spPr>
          <a:xfrm>
            <a:off x="672735" y="1685415"/>
            <a:ext cx="7047580" cy="1154449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pt-BR" sz="1600">
                <a:solidFill>
                  <a:schemeClr val="bg1"/>
                </a:solidFill>
                <a:latin typeface="Barlow Medium" pitchFamily="2" charset="77"/>
              </a:rPr>
              <a:t>São características pessoais que se manifestam nas formas de sentir, pensar </a:t>
            </a:r>
            <a:br>
              <a:rPr lang="pt-BR" sz="1600">
                <a:solidFill>
                  <a:schemeClr val="bg1"/>
                </a:solidFill>
                <a:latin typeface="Barlow Medium" pitchFamily="2" charset="77"/>
              </a:rPr>
            </a:br>
            <a:r>
              <a:rPr lang="pt-BR" sz="1600">
                <a:solidFill>
                  <a:schemeClr val="bg1"/>
                </a:solidFill>
                <a:latin typeface="Barlow Medium" pitchFamily="2" charset="77"/>
              </a:rPr>
              <a:t>e agir ao se relacionar consigo mesmo, com os outros e com as situações. ​</a:t>
            </a:r>
            <a:endParaRPr lang="pt-BR" sz="16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177750" indent="-177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Barlow" pitchFamily="2" charset="77"/>
              </a:rPr>
              <a:t>Podem ser desenvolvidas por meio de </a:t>
            </a:r>
            <a:r>
              <a:rPr lang="pt-BR" sz="1600" b="1">
                <a:solidFill>
                  <a:srgbClr val="003C78"/>
                </a:solidFill>
                <a:latin typeface="Barlow" pitchFamily="2" charset="77"/>
              </a:rPr>
              <a:t>EXPERIÊNCIAS DE APRENDIZAGEM</a:t>
            </a:r>
            <a:r>
              <a:rPr lang="pt-BR" sz="1600">
                <a:solidFill>
                  <a:srgbClr val="003C78"/>
                </a:solidFill>
                <a:latin typeface="Barlow" pitchFamily="2" charset="77"/>
              </a:rPr>
              <a:t>​</a:t>
            </a:r>
            <a:endParaRPr lang="pt-BR" sz="1600">
              <a:solidFill>
                <a:srgbClr val="003C78"/>
              </a:solidFill>
              <a:latin typeface="Segoe UI" panose="020B0502040204020203" pitchFamily="34" charset="0"/>
            </a:endParaRPr>
          </a:p>
          <a:p>
            <a:pPr marL="177750" indent="-177750" fontAlgn="base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t-BR" sz="1600">
                <a:solidFill>
                  <a:schemeClr val="bg1"/>
                </a:solidFill>
                <a:latin typeface="Barlow" pitchFamily="2" charset="77"/>
              </a:rPr>
              <a:t>Podem</a:t>
            </a:r>
            <a:r>
              <a:rPr lang="pt-BR" sz="1600">
                <a:solidFill>
                  <a:srgbClr val="000000"/>
                </a:solidFill>
                <a:latin typeface="Barlow" pitchFamily="2" charset="77"/>
              </a:rPr>
              <a:t> </a:t>
            </a:r>
            <a:r>
              <a:rPr lang="pt-BR" sz="1600" b="1">
                <a:solidFill>
                  <a:srgbClr val="003C78"/>
                </a:solidFill>
                <a:latin typeface="Barlow" pitchFamily="2" charset="77"/>
              </a:rPr>
              <a:t>IMPACTAR DIVERSOS RESULTADOS DE VIDA DOS ESTUDANTES</a:t>
            </a:r>
            <a:r>
              <a:rPr lang="pt-BR" sz="1600">
                <a:solidFill>
                  <a:srgbClr val="003C78"/>
                </a:solidFill>
                <a:latin typeface="Barlow" pitchFamily="2" charset="77"/>
              </a:rPr>
              <a:t>.​</a:t>
            </a:r>
            <a:endParaRPr lang="pt-BR" sz="1600">
              <a:solidFill>
                <a:srgbClr val="003C78"/>
              </a:solidFill>
              <a:latin typeface="Segoe UI" panose="020B0502040204020203" pitchFamily="34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5CCC9D4-A2CE-1445-8BAB-1FC231785ADB}"/>
              </a:ext>
            </a:extLst>
          </p:cNvPr>
          <p:cNvSpPr/>
          <p:nvPr/>
        </p:nvSpPr>
        <p:spPr>
          <a:xfrm>
            <a:off x="672734" y="425757"/>
            <a:ext cx="2850079" cy="49580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O que são 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E8EB02-3240-4342-B592-DF0084942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510" y="3177267"/>
            <a:ext cx="11002826" cy="3322254"/>
          </a:xfrm>
          <a:prstGeom prst="rect">
            <a:avLst/>
          </a:prstGeom>
        </p:spPr>
      </p:pic>
      <p:sp>
        <p:nvSpPr>
          <p:cNvPr id="7" name="CaixaDeTexto 19">
            <a:extLst>
              <a:ext uri="{FF2B5EF4-FFF2-40B4-BE49-F238E27FC236}">
                <a16:creationId xmlns:a16="http://schemas.microsoft.com/office/drawing/2014/main" id="{A5CC792E-D34A-D946-BF38-9E50809690D4}"/>
              </a:ext>
            </a:extLst>
          </p:cNvPr>
          <p:cNvSpPr txBox="1"/>
          <p:nvPr/>
        </p:nvSpPr>
        <p:spPr>
          <a:xfrm>
            <a:off x="7400673" y="3852725"/>
            <a:ext cx="1800197" cy="622595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hevin Pro Medium" panose="020F06030300000600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Tolerância ao estresse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Autoconfiança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Tolerância à frustação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795C5E-7B56-8041-9AFE-52A5974CBC3C}"/>
              </a:ext>
            </a:extLst>
          </p:cNvPr>
          <p:cNvSpPr txBox="1"/>
          <p:nvPr/>
        </p:nvSpPr>
        <p:spPr>
          <a:xfrm>
            <a:off x="2980970" y="3852725"/>
            <a:ext cx="1588007" cy="696682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hevin Pro Medium" panose="020F06030300000600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Iniciativa Social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Assertividade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Entusiasmo</a:t>
            </a:r>
          </a:p>
        </p:txBody>
      </p:sp>
      <p:sp>
        <p:nvSpPr>
          <p:cNvPr id="13" name="CaixaDeTexto 19">
            <a:extLst>
              <a:ext uri="{FF2B5EF4-FFF2-40B4-BE49-F238E27FC236}">
                <a16:creationId xmlns:a16="http://schemas.microsoft.com/office/drawing/2014/main" id="{E85BE370-8AA0-5F4B-AEEC-91C72881E6DD}"/>
              </a:ext>
            </a:extLst>
          </p:cNvPr>
          <p:cNvSpPr txBox="1"/>
          <p:nvPr/>
        </p:nvSpPr>
        <p:spPr>
          <a:xfrm>
            <a:off x="5210382" y="3852725"/>
            <a:ext cx="1374092" cy="668973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hevin Pro Medium" panose="020F06030300000600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Empatia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Respeito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Confiança</a:t>
            </a:r>
          </a:p>
        </p:txBody>
      </p:sp>
      <p:sp>
        <p:nvSpPr>
          <p:cNvPr id="16" name="CaixaDeTexto 19">
            <a:extLst>
              <a:ext uri="{FF2B5EF4-FFF2-40B4-BE49-F238E27FC236}">
                <a16:creationId xmlns:a16="http://schemas.microsoft.com/office/drawing/2014/main" id="{BE8E9184-2DD0-0544-959C-308942F80732}"/>
              </a:ext>
            </a:extLst>
          </p:cNvPr>
          <p:cNvSpPr txBox="1"/>
          <p:nvPr/>
        </p:nvSpPr>
        <p:spPr>
          <a:xfrm>
            <a:off x="748530" y="3852725"/>
            <a:ext cx="1693233" cy="1126035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hevin Pro Medium" panose="020F06030300000600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Foco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Responsabilidade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Organização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Determinação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bg1"/>
                </a:solidFill>
                <a:latin typeface="Barlow Medium" pitchFamily="2" charset="77"/>
                <a:cs typeface="Arial" panose="020B0604020202020204" pitchFamily="34" charset="0"/>
              </a:rPr>
              <a:t>Persistência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17AFE3E-7459-2148-BE51-003BC31C02FD}"/>
              </a:ext>
            </a:extLst>
          </p:cNvPr>
          <p:cNvSpPr txBox="1"/>
          <p:nvPr/>
        </p:nvSpPr>
        <p:spPr>
          <a:xfrm>
            <a:off x="7459770" y="5112410"/>
            <a:ext cx="1546851" cy="391313"/>
          </a:xfrm>
          <a:prstGeom prst="rect">
            <a:avLst/>
          </a:prstGeom>
          <a:noFill/>
        </p:spPr>
        <p:txBody>
          <a:bodyPr wrap="none" lIns="35999" tIns="35999" rIns="35999" bIns="35999" rtlCol="0" anchor="t" anchorCtr="0">
            <a:spAutoFit/>
          </a:bodyPr>
          <a:lstStyle/>
          <a:p>
            <a:pPr algn="ctr" defTabSz="914353"/>
            <a:r>
              <a:rPr lang="pt-BR" b="1">
                <a:solidFill>
                  <a:srgbClr val="003C78"/>
                </a:solidFill>
                <a:latin typeface="Barlow" pitchFamily="2" charset="77"/>
              </a:rPr>
              <a:t>RESILIÊNCIA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107072D-FF1D-0548-9999-F0EEFAB5E448}"/>
              </a:ext>
            </a:extLst>
          </p:cNvPr>
          <p:cNvSpPr txBox="1"/>
          <p:nvPr/>
        </p:nvSpPr>
        <p:spPr>
          <a:xfrm>
            <a:off x="2832850" y="5070222"/>
            <a:ext cx="1873315" cy="577289"/>
          </a:xfrm>
          <a:prstGeom prst="rect">
            <a:avLst/>
          </a:prstGeom>
          <a:noFill/>
        </p:spPr>
        <p:txBody>
          <a:bodyPr wrap="none" lIns="35999" tIns="35999" rIns="35999" bIns="35999" rtlCol="0" anchor="t" anchorCtr="0">
            <a:spAutoFit/>
          </a:bodyPr>
          <a:lstStyle/>
          <a:p>
            <a:pPr algn="ctr" defTabSz="914353">
              <a:lnSpc>
                <a:spcPct val="80000"/>
              </a:lnSpc>
            </a:pPr>
            <a:r>
              <a:rPr lang="pt-BR" b="1">
                <a:solidFill>
                  <a:srgbClr val="ED6C13"/>
                </a:solidFill>
                <a:latin typeface="Barlow"/>
              </a:rPr>
              <a:t>ENGAJAMENTO</a:t>
            </a:r>
          </a:p>
          <a:p>
            <a:pPr algn="ctr" defTabSz="914353">
              <a:lnSpc>
                <a:spcPct val="80000"/>
              </a:lnSpc>
            </a:pPr>
            <a:r>
              <a:rPr lang="pt-BR" b="1">
                <a:solidFill>
                  <a:srgbClr val="ED6C13"/>
                </a:solidFill>
                <a:latin typeface="Barlow"/>
              </a:rPr>
              <a:t>COM OUTROS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6240971-6F7D-054C-A67E-1423E4C9D24F}"/>
              </a:ext>
            </a:extLst>
          </p:cNvPr>
          <p:cNvSpPr txBox="1"/>
          <p:nvPr/>
        </p:nvSpPr>
        <p:spPr>
          <a:xfrm>
            <a:off x="5149422" y="5112410"/>
            <a:ext cx="1699319" cy="391313"/>
          </a:xfrm>
          <a:prstGeom prst="rect">
            <a:avLst/>
          </a:prstGeom>
          <a:noFill/>
        </p:spPr>
        <p:txBody>
          <a:bodyPr wrap="none" lIns="35999" tIns="35999" rIns="35999" bIns="35999" rtlCol="0" anchor="t" anchorCtr="0">
            <a:spAutoFit/>
          </a:bodyPr>
          <a:lstStyle/>
          <a:p>
            <a:pPr algn="ctr" defTabSz="914353"/>
            <a:r>
              <a:rPr lang="pt-BR" b="1">
                <a:solidFill>
                  <a:srgbClr val="22A538"/>
                </a:solidFill>
                <a:latin typeface="Barlow" pitchFamily="2" charset="77"/>
              </a:rPr>
              <a:t>AMABILIDADE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6C1B985-2601-6F44-8CC0-DDAA2EBA50FB}"/>
              </a:ext>
            </a:extLst>
          </p:cNvPr>
          <p:cNvSpPr txBox="1"/>
          <p:nvPr/>
        </p:nvSpPr>
        <p:spPr>
          <a:xfrm>
            <a:off x="691648" y="5112410"/>
            <a:ext cx="1672413" cy="391313"/>
          </a:xfrm>
          <a:prstGeom prst="rect">
            <a:avLst/>
          </a:prstGeom>
          <a:noFill/>
        </p:spPr>
        <p:txBody>
          <a:bodyPr wrap="none" lIns="35999" tIns="35999" rIns="35999" bIns="35999" rtlCol="0" anchor="t" anchorCtr="0">
            <a:spAutoFit/>
          </a:bodyPr>
          <a:lstStyle/>
          <a:p>
            <a:pPr algn="ctr" defTabSz="914353"/>
            <a:r>
              <a:rPr lang="pt-BR" b="1">
                <a:solidFill>
                  <a:srgbClr val="C00000"/>
                </a:solidFill>
                <a:latin typeface="Barlow" pitchFamily="2" charset="77"/>
              </a:rPr>
              <a:t>AUTOGESTÃO</a:t>
            </a:r>
          </a:p>
        </p:txBody>
      </p:sp>
      <p:sp>
        <p:nvSpPr>
          <p:cNvPr id="22" name="CaixaDeTexto 19">
            <a:extLst>
              <a:ext uri="{FF2B5EF4-FFF2-40B4-BE49-F238E27FC236}">
                <a16:creationId xmlns:a16="http://schemas.microsoft.com/office/drawing/2014/main" id="{50A1B6EE-AA77-4044-8416-F27140BF79DA}"/>
              </a:ext>
            </a:extLst>
          </p:cNvPr>
          <p:cNvSpPr txBox="1"/>
          <p:nvPr/>
        </p:nvSpPr>
        <p:spPr>
          <a:xfrm>
            <a:off x="9687363" y="3852725"/>
            <a:ext cx="1688468" cy="882659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>
            <a:defPPr>
              <a:defRPr lang="en-US"/>
            </a:defPPr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hevin Pro Medium" panose="020F06030300000600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Curiosidade para aprender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Imaginação criativa</a:t>
            </a:r>
          </a:p>
          <a:p>
            <a:pPr marL="68400" indent="-68400" algn="l" defTabSz="457154">
              <a:lnSpc>
                <a:spcPct val="90000"/>
              </a:lnSpc>
              <a:spcAft>
                <a:spcPts val="200"/>
              </a:spcAft>
              <a:buClr>
                <a:srgbClr val="003C78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>
                <a:solidFill>
                  <a:schemeClr val="tx1"/>
                </a:solidFill>
                <a:latin typeface="Barlow Medium" pitchFamily="2" charset="77"/>
                <a:cs typeface="Arial" panose="020B0604020202020204" pitchFamily="34" charset="0"/>
              </a:rPr>
              <a:t>Interesse artístico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B547731-89CE-2C43-9230-9E0D040FEBF7}"/>
              </a:ext>
            </a:extLst>
          </p:cNvPr>
          <p:cNvSpPr txBox="1"/>
          <p:nvPr/>
        </p:nvSpPr>
        <p:spPr>
          <a:xfrm>
            <a:off x="9627210" y="5090542"/>
            <a:ext cx="1740861" cy="577289"/>
          </a:xfrm>
          <a:prstGeom prst="rect">
            <a:avLst/>
          </a:prstGeom>
          <a:noFill/>
        </p:spPr>
        <p:txBody>
          <a:bodyPr wrap="square" lIns="35999" tIns="35999" rIns="35999" bIns="35999" rtlCol="0" anchor="t" anchorCtr="0">
            <a:spAutoFit/>
          </a:bodyPr>
          <a:lstStyle/>
          <a:p>
            <a:pPr algn="ctr" defTabSz="914353">
              <a:lnSpc>
                <a:spcPct val="80000"/>
              </a:lnSpc>
            </a:pPr>
            <a:r>
              <a:rPr lang="pt-BR" b="1">
                <a:solidFill>
                  <a:srgbClr val="FFCA00"/>
                </a:solidFill>
                <a:latin typeface="Barlow"/>
              </a:rPr>
              <a:t>ABERTURA</a:t>
            </a:r>
          </a:p>
          <a:p>
            <a:pPr algn="ctr" defTabSz="914353">
              <a:lnSpc>
                <a:spcPct val="80000"/>
              </a:lnSpc>
            </a:pPr>
            <a:r>
              <a:rPr lang="pt-BR" b="1">
                <a:solidFill>
                  <a:srgbClr val="FFCA00"/>
                </a:solidFill>
                <a:latin typeface="Barlow"/>
              </a:rPr>
              <a:t>AO NOVO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938D265-8BFC-FC4F-A989-07299AD16F47}"/>
              </a:ext>
            </a:extLst>
          </p:cNvPr>
          <p:cNvSpPr txBox="1"/>
          <p:nvPr/>
        </p:nvSpPr>
        <p:spPr>
          <a:xfrm>
            <a:off x="425353" y="954141"/>
            <a:ext cx="8605027" cy="48305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D02745F-D9D2-AA43-8434-954488C6C195}"/>
              </a:ext>
            </a:extLst>
          </p:cNvPr>
          <p:cNvSpPr/>
          <p:nvPr/>
        </p:nvSpPr>
        <p:spPr>
          <a:xfrm>
            <a:off x="506586" y="879356"/>
            <a:ext cx="9033654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COMPETÊNCIAS SOCIOEMOCIONAIS ?</a:t>
            </a:r>
          </a:p>
        </p:txBody>
      </p:sp>
    </p:spTree>
    <p:extLst>
      <p:ext uri="{BB962C8B-B14F-4D97-AF65-F5344CB8AC3E}">
        <p14:creationId xmlns:p14="http://schemas.microsoft.com/office/powerpoint/2010/main" val="184155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D26C080-B855-F94A-8A62-CA3BDFF40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" t="6498" r="3817"/>
          <a:stretch/>
        </p:blipFill>
        <p:spPr>
          <a:xfrm flipH="1">
            <a:off x="-5" y="-11696"/>
            <a:ext cx="12192001" cy="6869697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49000">
                <a:srgbClr val="00000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34DEB690-C354-5646-8C18-E3D1E6164FE1}"/>
              </a:ext>
            </a:extLst>
          </p:cNvPr>
          <p:cNvSpPr/>
          <p:nvPr/>
        </p:nvSpPr>
        <p:spPr>
          <a:xfrm rot="5400000">
            <a:off x="2661146" y="-2661153"/>
            <a:ext cx="6869697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Google Shape;421;p67">
            <a:extLst>
              <a:ext uri="{FF2B5EF4-FFF2-40B4-BE49-F238E27FC236}">
                <a16:creationId xmlns:a16="http://schemas.microsoft.com/office/drawing/2014/main" id="{F83DC529-DBE9-3D44-81A2-9C4F50D4A6CC}"/>
              </a:ext>
            </a:extLst>
          </p:cNvPr>
          <p:cNvSpPr/>
          <p:nvPr/>
        </p:nvSpPr>
        <p:spPr>
          <a:xfrm>
            <a:off x="672734" y="2274690"/>
            <a:ext cx="2514219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7200" b="1" kern="0" dirty="0">
                <a:solidFill>
                  <a:srgbClr val="003C78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7.465</a:t>
            </a:r>
          </a:p>
        </p:txBody>
      </p:sp>
      <p:sp>
        <p:nvSpPr>
          <p:cNvPr id="31" name="Google Shape;421;p67">
            <a:extLst>
              <a:ext uri="{FF2B5EF4-FFF2-40B4-BE49-F238E27FC236}">
                <a16:creationId xmlns:a16="http://schemas.microsoft.com/office/drawing/2014/main" id="{FC1E5BF5-17F3-FD45-B2E3-EF2986F8B1DB}"/>
              </a:ext>
            </a:extLst>
          </p:cNvPr>
          <p:cNvSpPr/>
          <p:nvPr/>
        </p:nvSpPr>
        <p:spPr>
          <a:xfrm>
            <a:off x="3095984" y="2800345"/>
            <a:ext cx="3304184" cy="3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2060"/>
              </a:buClr>
              <a:buSzPts val="1800"/>
            </a:pPr>
            <a:r>
              <a:rPr lang="pt-BR" sz="2800" kern="0" dirty="0">
                <a:solidFill>
                  <a:schemeClr val="bg1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escolas</a:t>
            </a:r>
            <a:endParaRPr sz="2800" kern="0" dirty="0">
              <a:solidFill>
                <a:schemeClr val="bg1"/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33" name="Google Shape;421;p67">
            <a:extLst>
              <a:ext uri="{FF2B5EF4-FFF2-40B4-BE49-F238E27FC236}">
                <a16:creationId xmlns:a16="http://schemas.microsoft.com/office/drawing/2014/main" id="{24129DC5-61EF-2049-9DC7-48D4C57CF330}"/>
              </a:ext>
            </a:extLst>
          </p:cNvPr>
          <p:cNvSpPr/>
          <p:nvPr/>
        </p:nvSpPr>
        <p:spPr>
          <a:xfrm>
            <a:off x="1318909" y="3217353"/>
            <a:ext cx="3554151" cy="103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7200" b="1" kern="0" dirty="0" smtClean="0">
                <a:solidFill>
                  <a:srgbClr val="003C78"/>
                </a:solidFill>
                <a:latin typeface="Barlow"/>
                <a:ea typeface="Verdana"/>
                <a:cs typeface="Verdana"/>
                <a:sym typeface="Verdana"/>
              </a:rPr>
              <a:t>694.000</a:t>
            </a:r>
            <a:endParaRPr lang="pt-BR" sz="7200" b="1" kern="0" dirty="0">
              <a:solidFill>
                <a:srgbClr val="003C78"/>
              </a:solidFill>
              <a:latin typeface="Barlow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34" name="Google Shape;421;p67">
            <a:extLst>
              <a:ext uri="{FF2B5EF4-FFF2-40B4-BE49-F238E27FC236}">
                <a16:creationId xmlns:a16="http://schemas.microsoft.com/office/drawing/2014/main" id="{66AFC7C3-757A-7F4D-B7A3-E9DCEE58DBE0}"/>
              </a:ext>
            </a:extLst>
          </p:cNvPr>
          <p:cNvSpPr/>
          <p:nvPr/>
        </p:nvSpPr>
        <p:spPr>
          <a:xfrm>
            <a:off x="4873060" y="3759529"/>
            <a:ext cx="3554152" cy="3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2060"/>
              </a:buClr>
              <a:buSzPts val="1800"/>
            </a:pPr>
            <a:r>
              <a:rPr lang="pt-BR" sz="2800" kern="0" dirty="0">
                <a:solidFill>
                  <a:schemeClr val="bg1"/>
                </a:solidFill>
                <a:latin typeface="Barlow" pitchFamily="2" charset="77"/>
                <a:ea typeface="Verdana"/>
                <a:cs typeface="Verdana"/>
                <a:sym typeface="Verdana"/>
              </a:rPr>
              <a:t>estudantes</a:t>
            </a:r>
            <a:endParaRPr sz="2800" kern="0" dirty="0">
              <a:solidFill>
                <a:schemeClr val="bg1"/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EEC7C2A-4561-3E4C-8C23-B2AD2E699A0B}"/>
              </a:ext>
            </a:extLst>
          </p:cNvPr>
          <p:cNvSpPr/>
          <p:nvPr/>
        </p:nvSpPr>
        <p:spPr>
          <a:xfrm>
            <a:off x="672734" y="2017950"/>
            <a:ext cx="4256481" cy="341919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Barlow Light" pitchFamily="2" charset="77"/>
              </a:rPr>
              <a:t>Dezembro de 2021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F0FAA2-D860-544C-ADB6-4A7BEF9FBC79}"/>
              </a:ext>
            </a:extLst>
          </p:cNvPr>
          <p:cNvSpPr txBox="1"/>
          <p:nvPr/>
        </p:nvSpPr>
        <p:spPr>
          <a:xfrm>
            <a:off x="425353" y="410551"/>
            <a:ext cx="7216919" cy="48305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 dirty="0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A21E190-DEE7-C94C-AC7C-EC1A95CBBB73}"/>
              </a:ext>
            </a:extLst>
          </p:cNvPr>
          <p:cNvSpPr txBox="1"/>
          <p:nvPr/>
        </p:nvSpPr>
        <p:spPr>
          <a:xfrm>
            <a:off x="525001" y="929482"/>
            <a:ext cx="7216919" cy="483055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6A6982D-F90E-AE45-B6EC-F80D2B1BF1A9}"/>
              </a:ext>
            </a:extLst>
          </p:cNvPr>
          <p:cNvGrpSpPr/>
          <p:nvPr/>
        </p:nvGrpSpPr>
        <p:grpSpPr>
          <a:xfrm>
            <a:off x="1318909" y="4365739"/>
            <a:ext cx="2511977" cy="2128176"/>
            <a:chOff x="1356349" y="4605820"/>
            <a:chExt cx="1444625" cy="1223903"/>
          </a:xfrm>
        </p:grpSpPr>
        <p:sp>
          <p:nvSpPr>
            <p:cNvPr id="13" name="SP">
              <a:extLst>
                <a:ext uri="{FF2B5EF4-FFF2-40B4-BE49-F238E27FC236}">
                  <a16:creationId xmlns:a16="http://schemas.microsoft.com/office/drawing/2014/main" id="{AAAAE6B8-EEB4-0941-AAB9-840AD7891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349" y="4791498"/>
              <a:ext cx="1444625" cy="1038225"/>
            </a:xfrm>
            <a:custGeom>
              <a:avLst/>
              <a:gdLst>
                <a:gd name="T0" fmla="*/ 446 w 910"/>
                <a:gd name="T1" fmla="*/ 654 h 654"/>
                <a:gd name="T2" fmla="*/ 349 w 910"/>
                <a:gd name="T3" fmla="*/ 597 h 654"/>
                <a:gd name="T4" fmla="*/ 298 w 910"/>
                <a:gd name="T5" fmla="*/ 373 h 654"/>
                <a:gd name="T6" fmla="*/ 0 w 910"/>
                <a:gd name="T7" fmla="*/ 321 h 654"/>
                <a:gd name="T8" fmla="*/ 218 w 910"/>
                <a:gd name="T9" fmla="*/ 0 h 654"/>
                <a:gd name="T10" fmla="*/ 578 w 910"/>
                <a:gd name="T11" fmla="*/ 52 h 654"/>
                <a:gd name="T12" fmla="*/ 686 w 910"/>
                <a:gd name="T13" fmla="*/ 407 h 654"/>
                <a:gd name="T14" fmla="*/ 887 w 910"/>
                <a:gd name="T15" fmla="*/ 327 h 654"/>
                <a:gd name="T16" fmla="*/ 910 w 910"/>
                <a:gd name="T17" fmla="*/ 482 h 654"/>
                <a:gd name="T18" fmla="*/ 446 w 910"/>
                <a:gd name="T1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0" h="654">
                  <a:moveTo>
                    <a:pt x="446" y="654"/>
                  </a:moveTo>
                  <a:lnTo>
                    <a:pt x="349" y="597"/>
                  </a:lnTo>
                  <a:lnTo>
                    <a:pt x="298" y="373"/>
                  </a:lnTo>
                  <a:lnTo>
                    <a:pt x="0" y="321"/>
                  </a:lnTo>
                  <a:lnTo>
                    <a:pt x="218" y="0"/>
                  </a:lnTo>
                  <a:lnTo>
                    <a:pt x="578" y="52"/>
                  </a:lnTo>
                  <a:lnTo>
                    <a:pt x="686" y="407"/>
                  </a:lnTo>
                  <a:lnTo>
                    <a:pt x="887" y="327"/>
                  </a:lnTo>
                  <a:lnTo>
                    <a:pt x="910" y="482"/>
                  </a:lnTo>
                  <a:lnTo>
                    <a:pt x="446" y="654"/>
                  </a:lnTo>
                  <a:close/>
                </a:path>
              </a:pathLst>
            </a:custGeom>
            <a:solidFill>
              <a:srgbClr val="FFCA00"/>
            </a:solidFill>
            <a:ln w="317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FDDB9729-2516-CC4B-9F57-5655E26A53AB}"/>
                </a:ext>
              </a:extLst>
            </p:cNvPr>
            <p:cNvGrpSpPr/>
            <p:nvPr/>
          </p:nvGrpSpPr>
          <p:grpSpPr>
            <a:xfrm>
              <a:off x="2573057" y="5266594"/>
              <a:ext cx="141960" cy="206640"/>
              <a:chOff x="1550055" y="5068759"/>
              <a:chExt cx="223882" cy="325888"/>
            </a:xfrm>
          </p:grpSpPr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A7D2627A-E844-8F45-88DE-A53C3790E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3B52BBE5-4F31-724E-9A61-DCFC97A059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13363445-128C-A841-A8BF-296917EA4E81}"/>
                </a:ext>
              </a:extLst>
            </p:cNvPr>
            <p:cNvGrpSpPr/>
            <p:nvPr/>
          </p:nvGrpSpPr>
          <p:grpSpPr>
            <a:xfrm>
              <a:off x="1889625" y="5207073"/>
              <a:ext cx="208087" cy="302896"/>
              <a:chOff x="1550055" y="5068759"/>
              <a:chExt cx="223882" cy="325888"/>
            </a:xfrm>
          </p:grpSpPr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B905732C-60CD-2D48-A9AE-3F0429A34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B4F48AAB-CC61-824C-8DAD-C4DF2E65D8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86CE4966-CA28-6649-A28A-EE6A6E16293D}"/>
                </a:ext>
              </a:extLst>
            </p:cNvPr>
            <p:cNvGrpSpPr/>
            <p:nvPr/>
          </p:nvGrpSpPr>
          <p:grpSpPr>
            <a:xfrm>
              <a:off x="2198755" y="5082300"/>
              <a:ext cx="156364" cy="227607"/>
              <a:chOff x="1550055" y="5068759"/>
              <a:chExt cx="223882" cy="32588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78C20151-8F59-5046-AA81-141934D7B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B50CF853-18FC-B842-B4F7-958165A360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579ADC60-564C-A64D-857D-5A4A52FF9198}"/>
                </a:ext>
              </a:extLst>
            </p:cNvPr>
            <p:cNvGrpSpPr/>
            <p:nvPr/>
          </p:nvGrpSpPr>
          <p:grpSpPr>
            <a:xfrm>
              <a:off x="2082312" y="5369914"/>
              <a:ext cx="238810" cy="347617"/>
              <a:chOff x="1550055" y="5068759"/>
              <a:chExt cx="223882" cy="325888"/>
            </a:xfrm>
          </p:grpSpPr>
          <p:sp>
            <p:nvSpPr>
              <p:cNvPr id="40" name="Freeform 9">
                <a:extLst>
                  <a:ext uri="{FF2B5EF4-FFF2-40B4-BE49-F238E27FC236}">
                    <a16:creationId xmlns:a16="http://schemas.microsoft.com/office/drawing/2014/main" id="{EDEC856E-1587-BF4D-B332-8DCCFDF7F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64C3209B-0132-FE49-B350-C2F8A3AD39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09327F03-EEB0-6243-937D-92EDEA1D9B0C}"/>
                </a:ext>
              </a:extLst>
            </p:cNvPr>
            <p:cNvGrpSpPr/>
            <p:nvPr/>
          </p:nvGrpSpPr>
          <p:grpSpPr>
            <a:xfrm>
              <a:off x="1610332" y="4990973"/>
              <a:ext cx="189349" cy="275621"/>
              <a:chOff x="1550055" y="5068759"/>
              <a:chExt cx="223882" cy="325888"/>
            </a:xfrm>
          </p:grpSpPr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EAB039A5-1A82-2E43-957C-C0E0B8A92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E9AA0753-4A25-5342-BF09-59B0B0876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BB265AC9-EB13-7C42-9A93-DA452BF1FFB1}"/>
                </a:ext>
              </a:extLst>
            </p:cNvPr>
            <p:cNvGrpSpPr/>
            <p:nvPr/>
          </p:nvGrpSpPr>
          <p:grpSpPr>
            <a:xfrm>
              <a:off x="1846938" y="4605820"/>
              <a:ext cx="332241" cy="483617"/>
              <a:chOff x="1550055" y="5068759"/>
              <a:chExt cx="223882" cy="325888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55FF2B9F-E021-D144-B366-0720AE4DC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055" y="5068759"/>
                <a:ext cx="223882" cy="325888"/>
              </a:xfrm>
              <a:custGeom>
                <a:avLst/>
                <a:gdLst>
                  <a:gd name="T0" fmla="*/ 161 w 175"/>
                  <a:gd name="T1" fmla="*/ 138 h 253"/>
                  <a:gd name="T2" fmla="*/ 175 w 175"/>
                  <a:gd name="T3" fmla="*/ 88 h 253"/>
                  <a:gd name="T4" fmla="*/ 88 w 175"/>
                  <a:gd name="T5" fmla="*/ 0 h 253"/>
                  <a:gd name="T6" fmla="*/ 0 w 175"/>
                  <a:gd name="T7" fmla="*/ 88 h 253"/>
                  <a:gd name="T8" fmla="*/ 11 w 175"/>
                  <a:gd name="T9" fmla="*/ 132 h 253"/>
                  <a:gd name="T10" fmla="*/ 82 w 175"/>
                  <a:gd name="T11" fmla="*/ 249 h 253"/>
                  <a:gd name="T12" fmla="*/ 93 w 175"/>
                  <a:gd name="T13" fmla="*/ 249 h 253"/>
                  <a:gd name="T14" fmla="*/ 161 w 175"/>
                  <a:gd name="T15" fmla="*/ 13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253">
                    <a:moveTo>
                      <a:pt x="161" y="138"/>
                    </a:moveTo>
                    <a:cubicBezTo>
                      <a:pt x="173" y="119"/>
                      <a:pt x="175" y="100"/>
                      <a:pt x="175" y="88"/>
                    </a:cubicBezTo>
                    <a:cubicBezTo>
                      <a:pt x="175" y="40"/>
                      <a:pt x="136" y="0"/>
                      <a:pt x="88" y="0"/>
                    </a:cubicBezTo>
                    <a:cubicBezTo>
                      <a:pt x="39" y="0"/>
                      <a:pt x="0" y="40"/>
                      <a:pt x="0" y="88"/>
                    </a:cubicBezTo>
                    <a:cubicBezTo>
                      <a:pt x="0" y="100"/>
                      <a:pt x="2" y="116"/>
                      <a:pt x="11" y="132"/>
                    </a:cubicBezTo>
                    <a:cubicBezTo>
                      <a:pt x="82" y="249"/>
                      <a:pt x="82" y="249"/>
                      <a:pt x="82" y="249"/>
                    </a:cubicBezTo>
                    <a:cubicBezTo>
                      <a:pt x="85" y="253"/>
                      <a:pt x="91" y="253"/>
                      <a:pt x="93" y="249"/>
                    </a:cubicBezTo>
                    <a:lnTo>
                      <a:pt x="161" y="138"/>
                    </a:lnTo>
                    <a:close/>
                  </a:path>
                </a:pathLst>
              </a:custGeom>
              <a:solidFill>
                <a:srgbClr val="003C78"/>
              </a:solidFill>
              <a:ln>
                <a:noFill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0000AC63-499D-DC46-B2FF-7A0AA79697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6292" y="5138970"/>
                <a:ext cx="91408" cy="92732"/>
              </a:xfrm>
              <a:custGeom>
                <a:avLst/>
                <a:gdLst>
                  <a:gd name="T0" fmla="*/ 36 w 71"/>
                  <a:gd name="T1" fmla="*/ 72 h 72"/>
                  <a:gd name="T2" fmla="*/ 0 w 71"/>
                  <a:gd name="T3" fmla="*/ 36 h 72"/>
                  <a:gd name="T4" fmla="*/ 36 w 71"/>
                  <a:gd name="T5" fmla="*/ 0 h 72"/>
                  <a:gd name="T6" fmla="*/ 71 w 71"/>
                  <a:gd name="T7" fmla="*/ 36 h 72"/>
                  <a:gd name="T8" fmla="*/ 36 w 71"/>
                  <a:gd name="T9" fmla="*/ 72 h 72"/>
                  <a:gd name="T10" fmla="*/ 36 w 71"/>
                  <a:gd name="T11" fmla="*/ 11 h 72"/>
                  <a:gd name="T12" fmla="*/ 10 w 71"/>
                  <a:gd name="T13" fmla="*/ 36 h 72"/>
                  <a:gd name="T14" fmla="*/ 36 w 71"/>
                  <a:gd name="T15" fmla="*/ 61 h 72"/>
                  <a:gd name="T16" fmla="*/ 61 w 71"/>
                  <a:gd name="T17" fmla="*/ 36 h 72"/>
                  <a:gd name="T18" fmla="*/ 36 w 71"/>
                  <a:gd name="T19" fmla="*/ 1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5" y="0"/>
                      <a:pt x="71" y="16"/>
                      <a:pt x="71" y="36"/>
                    </a:cubicBezTo>
                    <a:cubicBezTo>
                      <a:pt x="71" y="56"/>
                      <a:pt x="55" y="72"/>
                      <a:pt x="36" y="72"/>
                    </a:cubicBezTo>
                    <a:close/>
                    <a:moveTo>
                      <a:pt x="36" y="11"/>
                    </a:moveTo>
                    <a:cubicBezTo>
                      <a:pt x="22" y="11"/>
                      <a:pt x="10" y="22"/>
                      <a:pt x="10" y="36"/>
                    </a:cubicBezTo>
                    <a:cubicBezTo>
                      <a:pt x="10" y="50"/>
                      <a:pt x="22" y="61"/>
                      <a:pt x="36" y="61"/>
                    </a:cubicBezTo>
                    <a:cubicBezTo>
                      <a:pt x="49" y="61"/>
                      <a:pt x="61" y="50"/>
                      <a:pt x="61" y="36"/>
                    </a:cubicBezTo>
                    <a:cubicBezTo>
                      <a:pt x="61" y="22"/>
                      <a:pt x="49" y="11"/>
                      <a:pt x="36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9102" tIns="49551" rIns="99102" bIns="49551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114"/>
              </a:p>
            </p:txBody>
          </p:sp>
        </p:grpSp>
      </p:grpSp>
      <p:sp>
        <p:nvSpPr>
          <p:cNvPr id="3" name="Retângulo 2"/>
          <p:cNvSpPr/>
          <p:nvPr/>
        </p:nvSpPr>
        <p:spPr>
          <a:xfrm>
            <a:off x="525001" y="483772"/>
            <a:ext cx="684514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solidFill>
                  <a:srgbClr val="404040"/>
                </a:solidFill>
                <a:latin typeface="Barlow Medium" panose="00000600000000000000" pitchFamily="2" charset="0"/>
              </a:rPr>
              <a:t> </a:t>
            </a:r>
            <a:r>
              <a:rPr lang="pt-BR" sz="2500" dirty="0" smtClean="0">
                <a:solidFill>
                  <a:srgbClr val="404040"/>
                </a:solidFill>
                <a:latin typeface="Barlow Medium" panose="00000600000000000000" pitchFamily="2" charset="0"/>
              </a:rPr>
              <a:t>Mapeamento </a:t>
            </a:r>
            <a:r>
              <a:rPr lang="pt-BR" sz="2500" dirty="0" err="1" smtClean="0">
                <a:solidFill>
                  <a:srgbClr val="404040"/>
                </a:solidFill>
                <a:latin typeface="Barlow Medium" panose="00000600000000000000" pitchFamily="2" charset="0"/>
              </a:rPr>
              <a:t>Socioemocional</a:t>
            </a:r>
            <a:r>
              <a:rPr lang="pt-BR" sz="2500" dirty="0" smtClean="0">
                <a:solidFill>
                  <a:srgbClr val="404040"/>
                </a:solidFill>
                <a:latin typeface="Barlow Medium" panose="00000600000000000000" pitchFamily="2" charset="0"/>
              </a:rPr>
              <a:t> em parceria com </a:t>
            </a:r>
          </a:p>
          <a:p>
            <a:r>
              <a:rPr lang="pt-BR" sz="2500" dirty="0">
                <a:solidFill>
                  <a:srgbClr val="404040"/>
                </a:solidFill>
                <a:latin typeface="Barlow Medium" panose="00000600000000000000" pitchFamily="2" charset="0"/>
              </a:rPr>
              <a:t>a</a:t>
            </a:r>
            <a:r>
              <a:rPr lang="pt-BR" sz="2500" dirty="0" smtClean="0">
                <a:solidFill>
                  <a:srgbClr val="404040"/>
                </a:solidFill>
                <a:latin typeface="Barlow Medium" panose="00000600000000000000" pitchFamily="2" charset="0"/>
              </a:rPr>
              <a:t> Secretaria de Educação do Estado de SP</a:t>
            </a:r>
            <a:endParaRPr lang="pt-BR" sz="2500" dirty="0">
              <a:solidFill>
                <a:srgbClr val="404040"/>
              </a:solidFill>
              <a:latin typeface="Barlow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68117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CC98187-00C2-E943-991A-EF9D074D7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03"/>
          <a:stretch/>
        </p:blipFill>
        <p:spPr>
          <a:xfrm>
            <a:off x="3563287" y="0"/>
            <a:ext cx="8628713" cy="695212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7F339892-DD11-304F-98BC-C233D60DD66A}"/>
              </a:ext>
            </a:extLst>
          </p:cNvPr>
          <p:cNvSpPr/>
          <p:nvPr/>
        </p:nvSpPr>
        <p:spPr>
          <a:xfrm rot="5400000">
            <a:off x="2619933" y="-2619937"/>
            <a:ext cx="6952129" cy="12192003"/>
          </a:xfrm>
          <a:prstGeom prst="rect">
            <a:avLst/>
          </a:prstGeom>
          <a:gradFill>
            <a:gsLst>
              <a:gs pos="32000">
                <a:srgbClr val="00A8E9">
                  <a:alpha val="0"/>
                </a:srgbClr>
              </a:gs>
              <a:gs pos="57000">
                <a:srgbClr val="00A8E9"/>
              </a:gs>
              <a:gs pos="96000">
                <a:srgbClr val="00A8E9"/>
              </a:gs>
            </a:gsLst>
            <a:lin ang="66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7AA40B-9437-CE40-B961-4C594D4508CE}"/>
              </a:ext>
            </a:extLst>
          </p:cNvPr>
          <p:cNvSpPr txBox="1"/>
          <p:nvPr/>
        </p:nvSpPr>
        <p:spPr>
          <a:xfrm>
            <a:off x="672734" y="2527816"/>
            <a:ext cx="6928639" cy="483055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022979-2B37-EC40-8AEA-5BE179874C9E}"/>
              </a:ext>
            </a:extLst>
          </p:cNvPr>
          <p:cNvSpPr/>
          <p:nvPr/>
        </p:nvSpPr>
        <p:spPr>
          <a:xfrm>
            <a:off x="506586" y="2435839"/>
            <a:ext cx="7418214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</a:t>
            </a:r>
            <a:r>
              <a:rPr lang="pt-BR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“nada </a:t>
            </a:r>
            <a:r>
              <a:rPr lang="pt-BR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ou pouco </a:t>
            </a:r>
            <a:r>
              <a:rPr lang="pt-BR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capazes”</a:t>
            </a:r>
            <a:endParaRPr lang="pt-BR" sz="2800" i="1" dirty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2F81ED2-1F57-4444-A0A9-0F965B5DDD16}"/>
              </a:ext>
            </a:extLst>
          </p:cNvPr>
          <p:cNvSpPr/>
          <p:nvPr/>
        </p:nvSpPr>
        <p:spPr>
          <a:xfrm>
            <a:off x="672734" y="1555310"/>
            <a:ext cx="5589414" cy="92669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Em 2021, aumentou a porcentagem</a:t>
            </a:r>
            <a:br>
              <a:rPr lang="pt-BR" sz="2800">
                <a:solidFill>
                  <a:schemeClr val="bg1"/>
                </a:solidFill>
                <a:latin typeface="Barlow" pitchFamily="2" charset="77"/>
              </a:rPr>
            </a:br>
            <a:r>
              <a:rPr lang="pt-BR" sz="2800">
                <a:solidFill>
                  <a:schemeClr val="bg1"/>
                </a:solidFill>
                <a:latin typeface="Barlow" pitchFamily="2" charset="77"/>
              </a:rPr>
              <a:t>de estudantes que se consideram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6BF68F2-0DFD-5748-9EAB-E143B628DA16}"/>
              </a:ext>
            </a:extLst>
          </p:cNvPr>
          <p:cNvSpPr txBox="1"/>
          <p:nvPr/>
        </p:nvSpPr>
        <p:spPr>
          <a:xfrm>
            <a:off x="672734" y="3485452"/>
            <a:ext cx="6928639" cy="411401"/>
          </a:xfrm>
          <a:prstGeom prst="rect">
            <a:avLst/>
          </a:prstGeom>
          <a:solidFill>
            <a:srgbClr val="003C78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23DEA4-A61B-8944-B659-DAB66981C7F9}"/>
              </a:ext>
            </a:extLst>
          </p:cNvPr>
          <p:cNvSpPr/>
          <p:nvPr/>
        </p:nvSpPr>
        <p:spPr>
          <a:xfrm>
            <a:off x="708293" y="2991800"/>
            <a:ext cx="9344928" cy="1788469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Barlow"/>
              </a:rPr>
              <a:t>no exercício de</a:t>
            </a:r>
            <a:br>
              <a:rPr lang="pt-BR" sz="2800" dirty="0">
                <a:solidFill>
                  <a:schemeClr val="bg1"/>
                </a:solidFill>
                <a:latin typeface="Barlow"/>
              </a:rPr>
            </a:br>
            <a:r>
              <a:rPr lang="pt-BR" sz="2800" dirty="0">
                <a:solidFill>
                  <a:schemeClr val="bg1"/>
                </a:solidFill>
                <a:latin typeface="Barlow"/>
              </a:rPr>
              <a:t> </a:t>
            </a:r>
            <a:r>
              <a:rPr lang="pt-BR" sz="2800" b="1" dirty="0">
                <a:solidFill>
                  <a:schemeClr val="bg1"/>
                </a:solidFill>
                <a:latin typeface="Barlow"/>
              </a:rPr>
              <a:t>TODAS</a:t>
            </a:r>
            <a:r>
              <a:rPr lang="pt-BR" sz="2800" dirty="0">
                <a:solidFill>
                  <a:schemeClr val="bg1"/>
                </a:solidFill>
                <a:latin typeface="Barlow"/>
              </a:rPr>
              <a:t> as </a:t>
            </a:r>
            <a:r>
              <a:rPr lang="pt-BR" sz="2800" b="1" dirty="0">
                <a:solidFill>
                  <a:schemeClr val="bg1"/>
                </a:solidFill>
                <a:latin typeface="Barlow"/>
              </a:rPr>
              <a:t>competências </a:t>
            </a:r>
            <a:r>
              <a:rPr lang="pt-BR" sz="2800" b="1" dirty="0" err="1">
                <a:solidFill>
                  <a:schemeClr val="bg1"/>
                </a:solidFill>
                <a:latin typeface="Barlow"/>
              </a:rPr>
              <a:t>socioemocionais</a:t>
            </a:r>
            <a:r>
              <a:rPr lang="pt-BR" sz="2800" b="1" dirty="0">
                <a:solidFill>
                  <a:schemeClr val="bg1"/>
                </a:solidFill>
                <a:latin typeface="Barlow"/>
              </a:rPr>
              <a:t>,</a:t>
            </a:r>
            <a:r>
              <a:rPr lang="pt-BR" sz="2800" dirty="0">
                <a:solidFill>
                  <a:schemeClr val="bg1"/>
                </a:solidFill>
                <a:latin typeface="Barlow"/>
              </a:rPr>
              <a:t> </a:t>
            </a:r>
          </a:p>
          <a:p>
            <a:r>
              <a:rPr lang="pt-BR" sz="2800" dirty="0">
                <a:solidFill>
                  <a:schemeClr val="bg1"/>
                </a:solidFill>
                <a:latin typeface="Barlow"/>
              </a:rPr>
              <a:t>em </a:t>
            </a:r>
            <a:r>
              <a:rPr lang="pt-BR" sz="2800" b="1" dirty="0">
                <a:solidFill>
                  <a:schemeClr val="bg1"/>
                </a:solidFill>
                <a:latin typeface="Barlow"/>
              </a:rPr>
              <a:t>TODOS </a:t>
            </a:r>
            <a:r>
              <a:rPr lang="pt-BR" sz="2800" dirty="0">
                <a:solidFill>
                  <a:schemeClr val="bg1"/>
                </a:solidFill>
                <a:latin typeface="Barlow"/>
              </a:rPr>
              <a:t>os anos escolares </a:t>
            </a:r>
            <a:r>
              <a:rPr lang="pt-BR" sz="2800" dirty="0" smtClean="0">
                <a:solidFill>
                  <a:schemeClr val="bg1"/>
                </a:solidFill>
                <a:latin typeface="Barlow"/>
              </a:rPr>
              <a:t>avaliados,</a:t>
            </a:r>
          </a:p>
          <a:p>
            <a:r>
              <a:rPr lang="pt-BR" sz="2800" dirty="0">
                <a:solidFill>
                  <a:schemeClr val="bg1"/>
                </a:solidFill>
                <a:latin typeface="Barlow"/>
              </a:rPr>
              <a:t>e</a:t>
            </a:r>
            <a:r>
              <a:rPr lang="pt-BR" sz="2800" dirty="0" smtClean="0">
                <a:solidFill>
                  <a:schemeClr val="bg1"/>
                </a:solidFill>
                <a:latin typeface="Barlow"/>
              </a:rPr>
              <a:t>m comparação com 2019​</a:t>
            </a:r>
            <a:endParaRPr lang="pt-BR" sz="2800" dirty="0">
              <a:solidFill>
                <a:schemeClr val="bg1"/>
              </a:solidFill>
              <a:latin typeface="Barlo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04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9A6F899-DDCE-DA46-A649-12BDE03775EB}"/>
              </a:ext>
            </a:extLst>
          </p:cNvPr>
          <p:cNvGrpSpPr/>
          <p:nvPr/>
        </p:nvGrpSpPr>
        <p:grpSpPr>
          <a:xfrm>
            <a:off x="531911" y="2238131"/>
            <a:ext cx="11062191" cy="2222999"/>
            <a:chOff x="840718" y="2110806"/>
            <a:chExt cx="10592943" cy="2222999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EF4BAD0A-DC61-2443-8E02-4BC09ECD3D34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1108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84EB1DC2-F737-FE4C-B1DE-CDB4DFBDB4B0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5554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D3626890-F92A-7D47-B984-E34D68AD7849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41115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386BD854-203F-4449-8481-75E1F8AEC506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4333805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DDAF527F-9C1D-F944-AB49-F6D383BCCC19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6669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7BBC82AD-8046-514D-A7F7-13503157FC8B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8892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2F5B491F-C8B3-9F4D-80DE-8624834A2AF8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2223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>
              <a:extLst>
                <a:ext uri="{FF2B5EF4-FFF2-40B4-BE49-F238E27FC236}">
                  <a16:creationId xmlns:a16="http://schemas.microsoft.com/office/drawing/2014/main" id="{A24B3A6A-939A-2549-9A9A-48DCC3BDA041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4446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>
              <a:extLst>
                <a:ext uri="{FF2B5EF4-FFF2-40B4-BE49-F238E27FC236}">
                  <a16:creationId xmlns:a16="http://schemas.microsoft.com/office/drawing/2014/main" id="{53E01BE3-127D-5548-8F9F-093FCC3B795C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3331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33E3DD4E-4C3F-EF45-8913-62C5EFE2FB09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27777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D46EC438-7F9F-3F40-9E33-A1D2839744F0}"/>
                </a:ext>
              </a:extLst>
            </p:cNvPr>
            <p:cNvCxnSpPr>
              <a:cxnSpLocks/>
            </p:cNvCxnSpPr>
            <p:nvPr/>
          </p:nvCxnSpPr>
          <p:spPr>
            <a:xfrm>
              <a:off x="840718" y="3000006"/>
              <a:ext cx="1059294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ângulo Arredondado em um Canto Diagonal 6">
            <a:extLst>
              <a:ext uri="{FF2B5EF4-FFF2-40B4-BE49-F238E27FC236}">
                <a16:creationId xmlns:a16="http://schemas.microsoft.com/office/drawing/2014/main" id="{37A36F62-BCFA-2B41-9A33-B25AA3A68AE5}"/>
              </a:ext>
            </a:extLst>
          </p:cNvPr>
          <p:cNvSpPr/>
          <p:nvPr/>
        </p:nvSpPr>
        <p:spPr>
          <a:xfrm>
            <a:off x="531911" y="5620599"/>
            <a:ext cx="11062191" cy="968224"/>
          </a:xfrm>
          <a:prstGeom prst="round2DiagRect">
            <a:avLst>
              <a:gd name="adj1" fmla="val 20390"/>
              <a:gd name="adj2" fmla="val 0"/>
            </a:avLst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: Cantos Arredondados 3">
            <a:extLst>
              <a:ext uri="{FF2B5EF4-FFF2-40B4-BE49-F238E27FC236}">
                <a16:creationId xmlns:a16="http://schemas.microsoft.com/office/drawing/2014/main" id="{8D9C3169-A889-DA4E-9753-83FBD33BA282}"/>
              </a:ext>
            </a:extLst>
          </p:cNvPr>
          <p:cNvSpPr/>
          <p:nvPr/>
        </p:nvSpPr>
        <p:spPr>
          <a:xfrm>
            <a:off x="4524890" y="5046884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9º ano </a:t>
            </a:r>
            <a:endParaRPr lang="pt-BR" sz="1500" b="1"/>
          </a:p>
        </p:txBody>
      </p:sp>
      <p:sp>
        <p:nvSpPr>
          <p:cNvPr id="47" name="Retângulo: Cantos Arredondados 3">
            <a:extLst>
              <a:ext uri="{FF2B5EF4-FFF2-40B4-BE49-F238E27FC236}">
                <a16:creationId xmlns:a16="http://schemas.microsoft.com/office/drawing/2014/main" id="{823ECB5F-DCCB-0256-4C05-EFA8EBFC33A3}"/>
              </a:ext>
            </a:extLst>
          </p:cNvPr>
          <p:cNvSpPr/>
          <p:nvPr/>
        </p:nvSpPr>
        <p:spPr>
          <a:xfrm>
            <a:off x="531911" y="5039594"/>
            <a:ext cx="329027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5º ano </a:t>
            </a:r>
            <a:endParaRPr lang="pt-BR" sz="1500" b="1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B7E88718-C466-2344-B29F-888A5A0E5767}"/>
              </a:ext>
            </a:extLst>
          </p:cNvPr>
          <p:cNvSpPr/>
          <p:nvPr/>
        </p:nvSpPr>
        <p:spPr>
          <a:xfrm>
            <a:off x="7681573" y="431954"/>
            <a:ext cx="4003842" cy="711251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1400">
                <a:latin typeface="Barlow"/>
              </a:rPr>
              <a:t>As maiores quedas foram em </a:t>
            </a:r>
            <a:r>
              <a:rPr lang="pt-BR" sz="1400" b="1">
                <a:solidFill>
                  <a:srgbClr val="00A8E9"/>
                </a:solidFill>
                <a:latin typeface="Barlow"/>
              </a:rPr>
              <a:t>em autogestão e amabilidade</a:t>
            </a:r>
            <a:r>
              <a:rPr lang="pt-BR" sz="1400">
                <a:latin typeface="Barlow"/>
              </a:rPr>
              <a:t>, </a:t>
            </a:r>
            <a:r>
              <a:rPr lang="pt-BR" sz="1400" err="1">
                <a:latin typeface="Barlow"/>
              </a:rPr>
              <a:t>macrocompetências</a:t>
            </a:r>
            <a:r>
              <a:rPr lang="pt-BR" sz="1400">
                <a:latin typeface="Barlow"/>
              </a:rPr>
              <a:t> fundamentais para a aprendizagem e saúde mental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DBC35F81-F295-8843-B0D6-4EE2CF001C0D}"/>
              </a:ext>
            </a:extLst>
          </p:cNvPr>
          <p:cNvSpPr txBox="1"/>
          <p:nvPr/>
        </p:nvSpPr>
        <p:spPr>
          <a:xfrm>
            <a:off x="425353" y="398854"/>
            <a:ext cx="6808135" cy="483056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1796000-52DB-F449-AC19-AFA6C280497E}"/>
              </a:ext>
            </a:extLst>
          </p:cNvPr>
          <p:cNvSpPr txBox="1"/>
          <p:nvPr/>
        </p:nvSpPr>
        <p:spPr>
          <a:xfrm>
            <a:off x="647053" y="929482"/>
            <a:ext cx="4242447" cy="483055"/>
          </a:xfrm>
          <a:prstGeom prst="rect">
            <a:avLst/>
          </a:prstGeom>
          <a:solidFill>
            <a:srgbClr val="FFCA00"/>
          </a:solidFill>
        </p:spPr>
        <p:txBody>
          <a:bodyPr wrap="square" anchor="ctr">
            <a:noAutofit/>
          </a:bodyPr>
          <a:lstStyle/>
          <a:p>
            <a:pPr>
              <a:lnSpc>
                <a:spcPct val="120000"/>
              </a:lnSpc>
            </a:pPr>
            <a:endParaRPr lang="pt-BR" b="1">
              <a:solidFill>
                <a:srgbClr val="003C78"/>
              </a:solidFill>
              <a:latin typeface="Barlow" pitchFamily="2" charset="77"/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58128221-90E5-E549-AD87-867DC7855416}"/>
              </a:ext>
            </a:extLst>
          </p:cNvPr>
          <p:cNvSpPr/>
          <p:nvPr/>
        </p:nvSpPr>
        <p:spPr>
          <a:xfrm>
            <a:off x="506586" y="324069"/>
            <a:ext cx="6947522" cy="1172915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Diferenças das competências</a:t>
            </a:r>
          </a:p>
          <a:p>
            <a:pPr>
              <a:lnSpc>
                <a:spcPct val="90000"/>
              </a:lnSpc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entre 2019 e 2021​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FDFD7C4-32CD-AB41-B830-1050EFA4B395}"/>
              </a:ext>
            </a:extLst>
          </p:cNvPr>
          <p:cNvGrpSpPr/>
          <p:nvPr/>
        </p:nvGrpSpPr>
        <p:grpSpPr>
          <a:xfrm>
            <a:off x="1236963" y="2238131"/>
            <a:ext cx="2550072" cy="2657835"/>
            <a:chOff x="879290" y="2865966"/>
            <a:chExt cx="2550072" cy="2657835"/>
          </a:xfrm>
        </p:grpSpPr>
        <p:sp>
          <p:nvSpPr>
            <p:cNvPr id="86" name="Google Shape;421;p67">
              <a:extLst>
                <a:ext uri="{FF2B5EF4-FFF2-40B4-BE49-F238E27FC236}">
                  <a16:creationId xmlns:a16="http://schemas.microsoft.com/office/drawing/2014/main" id="{65F258C5-9591-8340-8EE5-9578BCB6D9D9}"/>
                </a:ext>
              </a:extLst>
            </p:cNvPr>
            <p:cNvSpPr/>
            <p:nvPr/>
          </p:nvSpPr>
          <p:spPr>
            <a:xfrm>
              <a:off x="2444886" y="5351885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2021</a:t>
              </a:r>
              <a:endParaRPr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87" name="Google Shape;421;p67">
              <a:extLst>
                <a:ext uri="{FF2B5EF4-FFF2-40B4-BE49-F238E27FC236}">
                  <a16:creationId xmlns:a16="http://schemas.microsoft.com/office/drawing/2014/main" id="{267606C9-FC67-AB45-82EF-71755CC5D496}"/>
                </a:ext>
              </a:extLst>
            </p:cNvPr>
            <p:cNvSpPr/>
            <p:nvPr/>
          </p:nvSpPr>
          <p:spPr>
            <a:xfrm>
              <a:off x="962748" y="5351885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2019</a:t>
              </a:r>
              <a:endParaRPr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02" name="Google Shape;421;p67">
              <a:extLst>
                <a:ext uri="{FF2B5EF4-FFF2-40B4-BE49-F238E27FC236}">
                  <a16:creationId xmlns:a16="http://schemas.microsoft.com/office/drawing/2014/main" id="{C78E6D82-FAB2-8744-B23E-D0B1B25EEFB6}"/>
                </a:ext>
              </a:extLst>
            </p:cNvPr>
            <p:cNvSpPr/>
            <p:nvPr/>
          </p:nvSpPr>
          <p:spPr>
            <a:xfrm>
              <a:off x="2120108" y="3183094"/>
              <a:ext cx="1300685" cy="637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3C78"/>
                </a:buClr>
                <a:buSzPts val="3600"/>
              </a:pPr>
              <a:r>
                <a:rPr lang="pt-BR" sz="2400" b="1" kern="0">
                  <a:solidFill>
                    <a:srgbClr val="00A8E9"/>
                  </a:solidFill>
                  <a:latin typeface="Barlow SemiBold" pitchFamily="2" charset="77"/>
                  <a:ea typeface="Verdana"/>
                  <a:cs typeface="Verdana"/>
                  <a:sym typeface="Verdana"/>
                </a:rPr>
                <a:t>-12,6</a:t>
              </a:r>
              <a:r>
                <a:rPr lang="pt-BR" sz="1600" b="1" kern="0">
                  <a:solidFill>
                    <a:srgbClr val="00A8E9"/>
                  </a:solidFill>
                  <a:latin typeface="Barlow SemiBold" pitchFamily="2" charset="77"/>
                  <a:ea typeface="Verdana"/>
                  <a:cs typeface="Verdana"/>
                  <a:sym typeface="Verdana"/>
                </a:rPr>
                <a:t>%</a:t>
              </a:r>
              <a:endParaRPr lang="pt-BR" sz="2400" b="1" kern="0">
                <a:solidFill>
                  <a:srgbClr val="00A8E9"/>
                </a:solidFill>
                <a:latin typeface="Barlow SemiBold" pitchFamily="2" charset="77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9" name="Google Shape;421;p67">
              <a:extLst>
                <a:ext uri="{FF2B5EF4-FFF2-40B4-BE49-F238E27FC236}">
                  <a16:creationId xmlns:a16="http://schemas.microsoft.com/office/drawing/2014/main" id="{D4C3368D-DB1B-8A41-9C24-54DEF7E78D9A}"/>
                </a:ext>
              </a:extLst>
            </p:cNvPr>
            <p:cNvSpPr/>
            <p:nvPr/>
          </p:nvSpPr>
          <p:spPr>
            <a:xfrm>
              <a:off x="962607" y="4408124"/>
              <a:ext cx="1262701" cy="637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3C78"/>
                </a:buClr>
                <a:buSzPts val="3600"/>
              </a:pPr>
              <a:r>
                <a:rPr lang="pt-BR" sz="2400" b="1" kern="0">
                  <a:solidFill>
                    <a:srgbClr val="124F8E"/>
                  </a:solidFill>
                  <a:latin typeface="Barlow SemiBold" pitchFamily="2" charset="77"/>
                  <a:ea typeface="Verdana"/>
                  <a:cs typeface="Verdana"/>
                  <a:sym typeface="Verdana"/>
                </a:rPr>
                <a:t>-9,8</a:t>
              </a:r>
              <a:r>
                <a:rPr lang="pt-BR" sz="1600" b="1" kern="0">
                  <a:solidFill>
                    <a:srgbClr val="124F8E"/>
                  </a:solidFill>
                  <a:latin typeface="Barlow SemiBold" pitchFamily="2" charset="77"/>
                  <a:ea typeface="Verdana"/>
                  <a:cs typeface="Verdana"/>
                  <a:sym typeface="Verdana"/>
                </a:rPr>
                <a:t>%</a:t>
              </a:r>
              <a:endParaRPr lang="pt-BR" sz="2400" b="1" kern="0">
                <a:solidFill>
                  <a:srgbClr val="124F8E"/>
                </a:solidFill>
                <a:latin typeface="Barlow SemiBold" pitchFamily="2" charset="77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84" name="Conector Reto 83">
              <a:extLst>
                <a:ext uri="{FF2B5EF4-FFF2-40B4-BE49-F238E27FC236}">
                  <a16:creationId xmlns:a16="http://schemas.microsoft.com/office/drawing/2014/main" id="{DFD0717F-5CCF-134C-B8FE-037FB1F5E2DE}"/>
                </a:ext>
              </a:extLst>
            </p:cNvPr>
            <p:cNvCxnSpPr>
              <a:cxnSpLocks/>
            </p:cNvCxnSpPr>
            <p:nvPr/>
          </p:nvCxnSpPr>
          <p:spPr>
            <a:xfrm>
              <a:off x="1149843" y="3753027"/>
              <a:ext cx="1653971" cy="1315224"/>
            </a:xfrm>
            <a:prstGeom prst="line">
              <a:avLst/>
            </a:prstGeom>
            <a:ln w="57150" cap="rnd">
              <a:solidFill>
                <a:srgbClr val="124F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EE94FBF0-D513-654E-BDC3-24C497D771DD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1149843" y="2865966"/>
              <a:ext cx="1676971" cy="1507784"/>
            </a:xfrm>
            <a:prstGeom prst="line">
              <a:avLst/>
            </a:prstGeom>
            <a:ln w="57150" cap="rnd">
              <a:solidFill>
                <a:srgbClr val="00A8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Google Shape;421;p67">
              <a:extLst>
                <a:ext uri="{FF2B5EF4-FFF2-40B4-BE49-F238E27FC236}">
                  <a16:creationId xmlns:a16="http://schemas.microsoft.com/office/drawing/2014/main" id="{1B0894BA-44CC-B945-8E15-EAAB8AAF4807}"/>
                </a:ext>
              </a:extLst>
            </p:cNvPr>
            <p:cNvSpPr/>
            <p:nvPr/>
          </p:nvSpPr>
          <p:spPr>
            <a:xfrm>
              <a:off x="2826814" y="5116420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/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4,6</a:t>
              </a:r>
              <a:endParaRPr sz="1100" kern="0">
                <a:solidFill>
                  <a:schemeClr val="tx1"/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22" name="Google Shape;421;p67">
              <a:extLst>
                <a:ext uri="{FF2B5EF4-FFF2-40B4-BE49-F238E27FC236}">
                  <a16:creationId xmlns:a16="http://schemas.microsoft.com/office/drawing/2014/main" id="{9D6F510C-E5A2-D144-9E33-60F6C9E7B97B}"/>
                </a:ext>
              </a:extLst>
            </p:cNvPr>
            <p:cNvSpPr/>
            <p:nvPr/>
          </p:nvSpPr>
          <p:spPr>
            <a:xfrm>
              <a:off x="962748" y="3804095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/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5,2</a:t>
              </a:r>
              <a:endParaRPr sz="1100" kern="0">
                <a:solidFill>
                  <a:schemeClr val="tx1"/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23" name="Google Shape;421;p67">
              <a:extLst>
                <a:ext uri="{FF2B5EF4-FFF2-40B4-BE49-F238E27FC236}">
                  <a16:creationId xmlns:a16="http://schemas.microsoft.com/office/drawing/2014/main" id="{21952008-C667-5D41-BF71-61E7C5C9A314}"/>
                </a:ext>
              </a:extLst>
            </p:cNvPr>
            <p:cNvSpPr/>
            <p:nvPr/>
          </p:nvSpPr>
          <p:spPr>
            <a:xfrm>
              <a:off x="2826814" y="4287792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/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4,9</a:t>
              </a:r>
              <a:endParaRPr sz="1100" kern="0">
                <a:solidFill>
                  <a:schemeClr val="tx1"/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  <p:sp>
          <p:nvSpPr>
            <p:cNvPr id="124" name="Google Shape;421;p67">
              <a:extLst>
                <a:ext uri="{FF2B5EF4-FFF2-40B4-BE49-F238E27FC236}">
                  <a16:creationId xmlns:a16="http://schemas.microsoft.com/office/drawing/2014/main" id="{B8944345-0BA3-1047-B30F-AB8E67860E77}"/>
                </a:ext>
              </a:extLst>
            </p:cNvPr>
            <p:cNvSpPr/>
            <p:nvPr/>
          </p:nvSpPr>
          <p:spPr>
            <a:xfrm>
              <a:off x="879290" y="2951912"/>
              <a:ext cx="602548" cy="171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lnSpc>
                  <a:spcPct val="80000"/>
                </a:lnSpc>
                <a:buClr>
                  <a:srgbClr val="002060"/>
                </a:buClr>
                <a:buSzPts val="1800"/>
              </a:pPr>
              <a:r>
                <a:rPr lang="pt-BR" sz="1100" kern="0">
                  <a:solidFill>
                    <a:schemeClr val="tx1"/>
                  </a:solidFill>
                  <a:latin typeface="Barlow" pitchFamily="2" charset="77"/>
                  <a:ea typeface="Verdana"/>
                  <a:cs typeface="Verdana"/>
                  <a:sym typeface="Verdana"/>
                </a:rPr>
                <a:t>5,6</a:t>
              </a:r>
              <a:endParaRPr sz="1100" kern="0">
                <a:solidFill>
                  <a:schemeClr val="tx1"/>
                </a:solidFill>
                <a:latin typeface="Barlow" pitchFamily="2" charset="77"/>
                <a:ea typeface="Verdana"/>
                <a:cs typeface="Verdana"/>
              </a:endParaRPr>
            </a:p>
          </p:txBody>
        </p:sp>
      </p:grpSp>
      <p:sp>
        <p:nvSpPr>
          <p:cNvPr id="125" name="Google Shape;421;p67">
            <a:extLst>
              <a:ext uri="{FF2B5EF4-FFF2-40B4-BE49-F238E27FC236}">
                <a16:creationId xmlns:a16="http://schemas.microsoft.com/office/drawing/2014/main" id="{6585638F-CBA3-5F41-82BB-CE7B6EDCE35F}"/>
              </a:ext>
            </a:extLst>
          </p:cNvPr>
          <p:cNvSpPr/>
          <p:nvPr/>
        </p:nvSpPr>
        <p:spPr>
          <a:xfrm>
            <a:off x="6851560" y="4724050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2021</a:t>
            </a:r>
            <a:endParaRPr sz="1100" kern="0">
              <a:solidFill>
                <a:schemeClr val="tx1">
                  <a:lumMod val="50000"/>
                  <a:lumOff val="50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26" name="Google Shape;421;p67">
            <a:extLst>
              <a:ext uri="{FF2B5EF4-FFF2-40B4-BE49-F238E27FC236}">
                <a16:creationId xmlns:a16="http://schemas.microsoft.com/office/drawing/2014/main" id="{F93854BE-139E-6943-9DE0-61A8F7A9B285}"/>
              </a:ext>
            </a:extLst>
          </p:cNvPr>
          <p:cNvSpPr/>
          <p:nvPr/>
        </p:nvSpPr>
        <p:spPr>
          <a:xfrm>
            <a:off x="5369422" y="4724050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2019</a:t>
            </a:r>
            <a:endParaRPr sz="1100" kern="0">
              <a:solidFill>
                <a:schemeClr val="tx1">
                  <a:lumMod val="50000"/>
                  <a:lumOff val="50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27" name="Google Shape;421;p67">
            <a:extLst>
              <a:ext uri="{FF2B5EF4-FFF2-40B4-BE49-F238E27FC236}">
                <a16:creationId xmlns:a16="http://schemas.microsoft.com/office/drawing/2014/main" id="{F8F3CF84-92ED-C84C-B565-3AA470489EDF}"/>
              </a:ext>
            </a:extLst>
          </p:cNvPr>
          <p:cNvSpPr/>
          <p:nvPr/>
        </p:nvSpPr>
        <p:spPr>
          <a:xfrm>
            <a:off x="6366773" y="3499985"/>
            <a:ext cx="1300685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2400" b="1" kern="0">
                <a:solidFill>
                  <a:srgbClr val="124F8E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-10,1</a:t>
            </a:r>
            <a:r>
              <a:rPr lang="pt-BR" sz="1600" b="1" kern="0">
                <a:solidFill>
                  <a:srgbClr val="124F8E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%</a:t>
            </a:r>
            <a:endParaRPr lang="pt-BR" sz="2400" b="1" kern="0">
              <a:solidFill>
                <a:srgbClr val="124F8E"/>
              </a:solidFill>
              <a:latin typeface="Barlow SemiBold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128" name="Google Shape;421;p67">
            <a:extLst>
              <a:ext uri="{FF2B5EF4-FFF2-40B4-BE49-F238E27FC236}">
                <a16:creationId xmlns:a16="http://schemas.microsoft.com/office/drawing/2014/main" id="{E3FD2525-37B5-B647-B0E1-545211902CCA}"/>
              </a:ext>
            </a:extLst>
          </p:cNvPr>
          <p:cNvSpPr/>
          <p:nvPr/>
        </p:nvSpPr>
        <p:spPr>
          <a:xfrm>
            <a:off x="5369281" y="4040730"/>
            <a:ext cx="1262701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2400" b="1" kern="0">
                <a:solidFill>
                  <a:srgbClr val="00A8E9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-8,3</a:t>
            </a:r>
            <a:r>
              <a:rPr lang="pt-BR" sz="1600" b="1" kern="0">
                <a:solidFill>
                  <a:srgbClr val="00A8E9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%</a:t>
            </a:r>
            <a:endParaRPr lang="pt-BR" sz="2400" b="1" kern="0">
              <a:solidFill>
                <a:srgbClr val="00A8E9"/>
              </a:solidFill>
              <a:latin typeface="Barlow SemiBold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131" name="Google Shape;421;p67">
            <a:extLst>
              <a:ext uri="{FF2B5EF4-FFF2-40B4-BE49-F238E27FC236}">
                <a16:creationId xmlns:a16="http://schemas.microsoft.com/office/drawing/2014/main" id="{BB35C2E8-C964-8148-B63A-D3128A494249}"/>
              </a:ext>
            </a:extLst>
          </p:cNvPr>
          <p:cNvSpPr/>
          <p:nvPr/>
        </p:nvSpPr>
        <p:spPr>
          <a:xfrm>
            <a:off x="7184171" y="4488585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4,6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32" name="Google Shape;421;p67">
            <a:extLst>
              <a:ext uri="{FF2B5EF4-FFF2-40B4-BE49-F238E27FC236}">
                <a16:creationId xmlns:a16="http://schemas.microsoft.com/office/drawing/2014/main" id="{7CEBE960-4EE1-CE4D-A3E2-72BCE495B03C}"/>
              </a:ext>
            </a:extLst>
          </p:cNvPr>
          <p:cNvSpPr/>
          <p:nvPr/>
        </p:nvSpPr>
        <p:spPr>
          <a:xfrm>
            <a:off x="5369422" y="3844100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4,9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34" name="Google Shape;421;p67">
            <a:extLst>
              <a:ext uri="{FF2B5EF4-FFF2-40B4-BE49-F238E27FC236}">
                <a16:creationId xmlns:a16="http://schemas.microsoft.com/office/drawing/2014/main" id="{6719DB48-7CDE-5F42-876C-DBA0DBBF53AE}"/>
              </a:ext>
            </a:extLst>
          </p:cNvPr>
          <p:cNvSpPr/>
          <p:nvPr/>
        </p:nvSpPr>
        <p:spPr>
          <a:xfrm>
            <a:off x="5369422" y="3430326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5,1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F50037BC-F6C0-B745-A964-71B5B1D89463}"/>
              </a:ext>
            </a:extLst>
          </p:cNvPr>
          <p:cNvCxnSpPr>
            <a:cxnSpLocks/>
          </p:cNvCxnSpPr>
          <p:nvPr/>
        </p:nvCxnSpPr>
        <p:spPr>
          <a:xfrm>
            <a:off x="16649036" y="1778000"/>
            <a:ext cx="1675450" cy="783124"/>
          </a:xfrm>
          <a:prstGeom prst="line">
            <a:avLst/>
          </a:prstGeom>
          <a:ln w="57150" cap="rnd">
            <a:solidFill>
              <a:srgbClr val="22A5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A5A72A21-88B8-0840-B056-FC7F90DC679C}"/>
              </a:ext>
            </a:extLst>
          </p:cNvPr>
          <p:cNvCxnSpPr>
            <a:cxnSpLocks/>
          </p:cNvCxnSpPr>
          <p:nvPr/>
        </p:nvCxnSpPr>
        <p:spPr>
          <a:xfrm>
            <a:off x="16649036" y="2085820"/>
            <a:ext cx="1675450" cy="490701"/>
          </a:xfrm>
          <a:prstGeom prst="line">
            <a:avLst/>
          </a:prstGeom>
          <a:ln w="571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>
            <a:extLst>
              <a:ext uri="{FF2B5EF4-FFF2-40B4-BE49-F238E27FC236}">
                <a16:creationId xmlns:a16="http://schemas.microsoft.com/office/drawing/2014/main" id="{937387C5-447D-DC43-9DD6-65FCAE0147E3}"/>
              </a:ext>
            </a:extLst>
          </p:cNvPr>
          <p:cNvCxnSpPr>
            <a:cxnSpLocks/>
          </p:cNvCxnSpPr>
          <p:nvPr/>
        </p:nvCxnSpPr>
        <p:spPr>
          <a:xfrm>
            <a:off x="5551229" y="3370152"/>
            <a:ext cx="1609736" cy="1118433"/>
          </a:xfrm>
          <a:prstGeom prst="line">
            <a:avLst/>
          </a:prstGeom>
          <a:ln w="57150" cap="rnd">
            <a:solidFill>
              <a:srgbClr val="124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to 145">
            <a:extLst>
              <a:ext uri="{FF2B5EF4-FFF2-40B4-BE49-F238E27FC236}">
                <a16:creationId xmlns:a16="http://schemas.microsoft.com/office/drawing/2014/main" id="{9D0CA74E-1B90-B747-92FC-D081661ADB7A}"/>
              </a:ext>
            </a:extLst>
          </p:cNvPr>
          <p:cNvCxnSpPr>
            <a:cxnSpLocks/>
          </p:cNvCxnSpPr>
          <p:nvPr/>
        </p:nvCxnSpPr>
        <p:spPr>
          <a:xfrm>
            <a:off x="5579517" y="3811090"/>
            <a:ext cx="1581448" cy="677495"/>
          </a:xfrm>
          <a:prstGeom prst="line">
            <a:avLst/>
          </a:prstGeom>
          <a:ln w="57150" cap="rnd">
            <a:solidFill>
              <a:srgbClr val="00A8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>
            <a:extLst>
              <a:ext uri="{FF2B5EF4-FFF2-40B4-BE49-F238E27FC236}">
                <a16:creationId xmlns:a16="http://schemas.microsoft.com/office/drawing/2014/main" id="{85E03FD9-F398-514B-85F1-009AD40A28AE}"/>
              </a:ext>
            </a:extLst>
          </p:cNvPr>
          <p:cNvCxnSpPr>
            <a:cxnSpLocks/>
          </p:cNvCxnSpPr>
          <p:nvPr/>
        </p:nvCxnSpPr>
        <p:spPr>
          <a:xfrm>
            <a:off x="9447339" y="2924150"/>
            <a:ext cx="1777327" cy="883105"/>
          </a:xfrm>
          <a:prstGeom prst="line">
            <a:avLst/>
          </a:prstGeom>
          <a:ln w="57150" cap="rnd">
            <a:solidFill>
              <a:srgbClr val="124F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to 147">
            <a:extLst>
              <a:ext uri="{FF2B5EF4-FFF2-40B4-BE49-F238E27FC236}">
                <a16:creationId xmlns:a16="http://schemas.microsoft.com/office/drawing/2014/main" id="{99B0E111-4433-3E41-AFF1-7E2B350B3490}"/>
              </a:ext>
            </a:extLst>
          </p:cNvPr>
          <p:cNvCxnSpPr>
            <a:cxnSpLocks/>
          </p:cNvCxnSpPr>
          <p:nvPr/>
        </p:nvCxnSpPr>
        <p:spPr>
          <a:xfrm>
            <a:off x="9447339" y="3135264"/>
            <a:ext cx="1732577" cy="671991"/>
          </a:xfrm>
          <a:prstGeom prst="line">
            <a:avLst/>
          </a:prstGeom>
          <a:ln w="57150" cap="rnd">
            <a:solidFill>
              <a:srgbClr val="00A8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421;p67">
            <a:extLst>
              <a:ext uri="{FF2B5EF4-FFF2-40B4-BE49-F238E27FC236}">
                <a16:creationId xmlns:a16="http://schemas.microsoft.com/office/drawing/2014/main" id="{7A49E5CC-0072-4A48-8D38-D035CEE3C4A3}"/>
              </a:ext>
            </a:extLst>
          </p:cNvPr>
          <p:cNvSpPr/>
          <p:nvPr/>
        </p:nvSpPr>
        <p:spPr>
          <a:xfrm>
            <a:off x="10904795" y="4724050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2021</a:t>
            </a:r>
            <a:endParaRPr sz="1100" kern="0">
              <a:solidFill>
                <a:schemeClr val="tx1">
                  <a:lumMod val="50000"/>
                  <a:lumOff val="50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50" name="Google Shape;421;p67">
            <a:extLst>
              <a:ext uri="{FF2B5EF4-FFF2-40B4-BE49-F238E27FC236}">
                <a16:creationId xmlns:a16="http://schemas.microsoft.com/office/drawing/2014/main" id="{A7EAABDC-9E06-6746-8B3E-67F4D0BACA7B}"/>
              </a:ext>
            </a:extLst>
          </p:cNvPr>
          <p:cNvSpPr/>
          <p:nvPr/>
        </p:nvSpPr>
        <p:spPr>
          <a:xfrm>
            <a:off x="9422657" y="4724050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50000"/>
                    <a:lumOff val="50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2019</a:t>
            </a:r>
            <a:endParaRPr sz="1100" kern="0">
              <a:solidFill>
                <a:schemeClr val="tx1">
                  <a:lumMod val="50000"/>
                  <a:lumOff val="50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51" name="Google Shape;421;p67">
            <a:extLst>
              <a:ext uri="{FF2B5EF4-FFF2-40B4-BE49-F238E27FC236}">
                <a16:creationId xmlns:a16="http://schemas.microsoft.com/office/drawing/2014/main" id="{796ED732-D7BE-754E-B6B4-9AE0BBC2218E}"/>
              </a:ext>
            </a:extLst>
          </p:cNvPr>
          <p:cNvSpPr/>
          <p:nvPr/>
        </p:nvSpPr>
        <p:spPr>
          <a:xfrm>
            <a:off x="9315375" y="3209448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5,2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52" name="Google Shape;421;p67">
            <a:extLst>
              <a:ext uri="{FF2B5EF4-FFF2-40B4-BE49-F238E27FC236}">
                <a16:creationId xmlns:a16="http://schemas.microsoft.com/office/drawing/2014/main" id="{37CB18E0-6869-5B49-AD5A-BE241B5E348E}"/>
              </a:ext>
            </a:extLst>
          </p:cNvPr>
          <p:cNvSpPr/>
          <p:nvPr/>
        </p:nvSpPr>
        <p:spPr>
          <a:xfrm>
            <a:off x="11045539" y="3842311"/>
            <a:ext cx="467042" cy="21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4,9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53" name="Google Shape;421;p67">
            <a:extLst>
              <a:ext uri="{FF2B5EF4-FFF2-40B4-BE49-F238E27FC236}">
                <a16:creationId xmlns:a16="http://schemas.microsoft.com/office/drawing/2014/main" id="{A0D12508-FE2A-FD41-973E-028F6F6DBBBC}"/>
              </a:ext>
            </a:extLst>
          </p:cNvPr>
          <p:cNvSpPr/>
          <p:nvPr/>
        </p:nvSpPr>
        <p:spPr>
          <a:xfrm>
            <a:off x="9315375" y="2704532"/>
            <a:ext cx="602548" cy="17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lnSpc>
                <a:spcPct val="80000"/>
              </a:lnSpc>
              <a:buClr>
                <a:srgbClr val="002060"/>
              </a:buClr>
              <a:buSzPts val="1800"/>
            </a:pPr>
            <a:r>
              <a:rPr lang="pt-BR" sz="1100" kern="0">
                <a:solidFill>
                  <a:schemeClr val="tx1">
                    <a:lumMod val="75000"/>
                    <a:lumOff val="25000"/>
                  </a:schemeClr>
                </a:solidFill>
                <a:latin typeface="Barlow" pitchFamily="2" charset="77"/>
                <a:ea typeface="Verdana"/>
                <a:cs typeface="Verdana"/>
                <a:sym typeface="Verdana"/>
              </a:rPr>
              <a:t>5,3</a:t>
            </a:r>
            <a:endParaRPr sz="1100" kern="0">
              <a:solidFill>
                <a:schemeClr val="tx1">
                  <a:lumMod val="75000"/>
                  <a:lumOff val="25000"/>
                </a:schemeClr>
              </a:solidFill>
              <a:latin typeface="Barlow" pitchFamily="2" charset="77"/>
              <a:ea typeface="Verdana"/>
              <a:cs typeface="Verdana"/>
            </a:endParaRPr>
          </a:p>
        </p:txBody>
      </p:sp>
      <p:sp>
        <p:nvSpPr>
          <p:cNvPr id="154" name="Google Shape;421;p67">
            <a:extLst>
              <a:ext uri="{FF2B5EF4-FFF2-40B4-BE49-F238E27FC236}">
                <a16:creationId xmlns:a16="http://schemas.microsoft.com/office/drawing/2014/main" id="{0FA70625-7008-6A45-9D84-E89AAC09D106}"/>
              </a:ext>
            </a:extLst>
          </p:cNvPr>
          <p:cNvSpPr/>
          <p:nvPr/>
        </p:nvSpPr>
        <p:spPr>
          <a:xfrm>
            <a:off x="10367739" y="2941508"/>
            <a:ext cx="1300685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2400" b="1" kern="0">
                <a:solidFill>
                  <a:srgbClr val="124F8E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-7,4</a:t>
            </a:r>
            <a:r>
              <a:rPr lang="pt-BR" sz="1600" b="1" kern="0">
                <a:solidFill>
                  <a:srgbClr val="124F8E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%</a:t>
            </a:r>
            <a:endParaRPr lang="pt-BR" sz="2400" b="1" kern="0">
              <a:solidFill>
                <a:srgbClr val="124F8E"/>
              </a:solidFill>
              <a:latin typeface="Barlow SemiBold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421;p67">
            <a:extLst>
              <a:ext uri="{FF2B5EF4-FFF2-40B4-BE49-F238E27FC236}">
                <a16:creationId xmlns:a16="http://schemas.microsoft.com/office/drawing/2014/main" id="{77AFF7FF-2527-1A4B-914D-1FC1A271FF08}"/>
              </a:ext>
            </a:extLst>
          </p:cNvPr>
          <p:cNvSpPr/>
          <p:nvPr/>
        </p:nvSpPr>
        <p:spPr>
          <a:xfrm>
            <a:off x="9693761" y="3482253"/>
            <a:ext cx="1262701" cy="63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3C78"/>
              </a:buClr>
              <a:buSzPts val="3600"/>
            </a:pPr>
            <a:r>
              <a:rPr lang="pt-BR" sz="2400" b="1" kern="0">
                <a:solidFill>
                  <a:srgbClr val="00A8E9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-6,1</a:t>
            </a:r>
            <a:r>
              <a:rPr lang="pt-BR" sz="1600" b="1" kern="0">
                <a:solidFill>
                  <a:srgbClr val="00A8E9"/>
                </a:solidFill>
                <a:latin typeface="Barlow SemiBold" pitchFamily="2" charset="77"/>
                <a:ea typeface="Verdana"/>
                <a:cs typeface="Verdana"/>
                <a:sym typeface="Verdana"/>
              </a:rPr>
              <a:t>%</a:t>
            </a:r>
            <a:endParaRPr lang="pt-BR" sz="2400" b="1" kern="0">
              <a:solidFill>
                <a:srgbClr val="00A8E9"/>
              </a:solidFill>
              <a:latin typeface="Barlow SemiBold" pitchFamily="2" charset="77"/>
              <a:ea typeface="Verdana"/>
              <a:cs typeface="Verdana"/>
              <a:sym typeface="Verdana"/>
            </a:endParaRP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3F7AD06D-1575-8D4D-8C4E-3430AFE5CADD}"/>
              </a:ext>
            </a:extLst>
          </p:cNvPr>
          <p:cNvSpPr txBox="1"/>
          <p:nvPr/>
        </p:nvSpPr>
        <p:spPr>
          <a:xfrm>
            <a:off x="1667436" y="5783098"/>
            <a:ext cx="910365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  <a:latin typeface="Barlow"/>
              </a:rPr>
              <a:t>QUEDAS FORAM TÃO SIGNIFICATIVAS QUANTO O DECLÍNIO DA APRENDIZAGEM </a:t>
            </a:r>
            <a:r>
              <a:rPr lang="pt-BR" b="1">
                <a:latin typeface="Barlow" panose="00000500000000000000" pitchFamily="2" charset="0"/>
              </a:rPr>
              <a:t/>
            </a:r>
            <a:br>
              <a:rPr lang="pt-BR" b="1">
                <a:latin typeface="Barlow" panose="00000500000000000000" pitchFamily="2" charset="0"/>
              </a:rPr>
            </a:br>
            <a:r>
              <a:rPr lang="pt-BR" b="1">
                <a:solidFill>
                  <a:schemeClr val="bg1"/>
                </a:solidFill>
                <a:latin typeface="Barlow"/>
              </a:rPr>
              <a:t>EM LÍNGUA PORTUGUESA E MATEMÁTICA​ </a:t>
            </a:r>
          </a:p>
        </p:txBody>
      </p:sp>
      <p:sp>
        <p:nvSpPr>
          <p:cNvPr id="49" name="Retângulo: Cantos Arredondados 3">
            <a:extLst>
              <a:ext uri="{FF2B5EF4-FFF2-40B4-BE49-F238E27FC236}">
                <a16:creationId xmlns:a16="http://schemas.microsoft.com/office/drawing/2014/main" id="{E1481E5F-3CBE-BE40-A37E-D597A59FE909}"/>
              </a:ext>
            </a:extLst>
          </p:cNvPr>
          <p:cNvSpPr/>
          <p:nvPr/>
        </p:nvSpPr>
        <p:spPr>
          <a:xfrm>
            <a:off x="8437420" y="5030365"/>
            <a:ext cx="3156682" cy="306579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cs typeface="Arial"/>
              </a:rPr>
              <a:t>3ª série</a:t>
            </a:r>
            <a:endParaRPr lang="pt-BR" sz="1500" b="1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083985F-9B87-1840-8548-53D00C39251F}"/>
              </a:ext>
            </a:extLst>
          </p:cNvPr>
          <p:cNvGrpSpPr/>
          <p:nvPr/>
        </p:nvGrpSpPr>
        <p:grpSpPr>
          <a:xfrm>
            <a:off x="696670" y="1700917"/>
            <a:ext cx="3392730" cy="434252"/>
            <a:chOff x="1107367" y="1570505"/>
            <a:chExt cx="2960753" cy="434252"/>
          </a:xfrm>
        </p:grpSpPr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6CBA7B8-075F-2444-BD8B-615BC2175951}"/>
                </a:ext>
              </a:extLst>
            </p:cNvPr>
            <p:cNvSpPr/>
            <p:nvPr/>
          </p:nvSpPr>
          <p:spPr>
            <a:xfrm>
              <a:off x="1531483" y="1570505"/>
              <a:ext cx="940796" cy="249586"/>
            </a:xfrm>
            <a:prstGeom prst="rect">
              <a:avLst/>
            </a:prstGeom>
          </p:spPr>
          <p:txBody>
            <a:bodyPr wrap="square" lIns="64292" tIns="32146" rIns="64292" bIns="32146" anchor="t">
              <a:spAutoFit/>
            </a:bodyPr>
            <a:lstStyle/>
            <a:p>
              <a:pPr lvl="0"/>
              <a:r>
                <a:rPr lang="pt-BR" sz="1200">
                  <a:latin typeface="Barlow" pitchFamily="2" charset="77"/>
                </a:rPr>
                <a:t>Autogestão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34E90457-0BC9-0346-A701-28387A9382BA}"/>
                </a:ext>
              </a:extLst>
            </p:cNvPr>
            <p:cNvSpPr/>
            <p:nvPr/>
          </p:nvSpPr>
          <p:spPr>
            <a:xfrm>
              <a:off x="3127324" y="1570505"/>
              <a:ext cx="940796" cy="434252"/>
            </a:xfrm>
            <a:prstGeom prst="rect">
              <a:avLst/>
            </a:prstGeom>
          </p:spPr>
          <p:txBody>
            <a:bodyPr wrap="square" lIns="64292" tIns="32146" rIns="64292" bIns="32146" anchor="t">
              <a:spAutoFit/>
            </a:bodyPr>
            <a:lstStyle/>
            <a:p>
              <a:pPr lvl="0"/>
              <a:r>
                <a:rPr lang="pt-BR" sz="1200">
                  <a:latin typeface="Barlow" pitchFamily="2" charset="77"/>
                </a:rPr>
                <a:t>Amabilidade</a:t>
              </a:r>
            </a:p>
          </p:txBody>
        </p: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78CCF4F1-39CD-394D-A4CC-6C3D94125E4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67" y="1699043"/>
              <a:ext cx="400149" cy="0"/>
            </a:xfrm>
            <a:prstGeom prst="line">
              <a:avLst/>
            </a:prstGeom>
            <a:ln w="38100" cap="rnd">
              <a:solidFill>
                <a:srgbClr val="00A8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7B30DC33-AFFC-0A4B-90BF-88BDEBDEAC49}"/>
                </a:ext>
              </a:extLst>
            </p:cNvPr>
            <p:cNvCxnSpPr>
              <a:cxnSpLocks/>
            </p:cNvCxnSpPr>
            <p:nvPr/>
          </p:nvCxnSpPr>
          <p:spPr>
            <a:xfrm>
              <a:off x="2703684" y="1699043"/>
              <a:ext cx="400149" cy="0"/>
            </a:xfrm>
            <a:prstGeom prst="line">
              <a:avLst/>
            </a:prstGeom>
            <a:ln w="38100" cap="rnd">
              <a:solidFill>
                <a:srgbClr val="124F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02F9BEF8-517F-DC47-9725-77D56B49A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40" y="2853652"/>
            <a:ext cx="744042" cy="2458576"/>
          </a:xfrm>
          <a:prstGeom prst="rect">
            <a:avLst/>
          </a:prstGeom>
        </p:spPr>
      </p:pic>
      <p:pic>
        <p:nvPicPr>
          <p:cNvPr id="73" name="Imagem 72">
            <a:extLst>
              <a:ext uri="{FF2B5EF4-FFF2-40B4-BE49-F238E27FC236}">
                <a16:creationId xmlns:a16="http://schemas.microsoft.com/office/drawing/2014/main" id="{2ED5FA9C-FA9E-554F-9D53-55E38264C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9712" y="2607546"/>
            <a:ext cx="833087" cy="2704682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5BFC0C3C-EE37-F84E-8C13-C367B7F38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6755" y="2191529"/>
            <a:ext cx="1152690" cy="31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708323FF-2EFC-0E49-A6AD-E0D3F8A877FC}"/>
              </a:ext>
            </a:extLst>
          </p:cNvPr>
          <p:cNvSpPr/>
          <p:nvPr/>
        </p:nvSpPr>
        <p:spPr>
          <a:xfrm>
            <a:off x="3497915" y="485843"/>
            <a:ext cx="5979424" cy="92669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800">
                <a:solidFill>
                  <a:srgbClr val="00A8E9"/>
                </a:solidFill>
                <a:latin typeface="Barlow SemiBold" pitchFamily="2" charset="77"/>
              </a:rPr>
              <a:t>O QUE SIGNIFICAM ESSAS COMPETÊNCIAS MAIS BAIXAS? 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7A3B28A-8CEC-D44A-BC82-A1114C6D30FB}"/>
              </a:ext>
            </a:extLst>
          </p:cNvPr>
          <p:cNvGrpSpPr/>
          <p:nvPr/>
        </p:nvGrpSpPr>
        <p:grpSpPr>
          <a:xfrm>
            <a:off x="425354" y="398854"/>
            <a:ext cx="2579889" cy="1013683"/>
            <a:chOff x="417251" y="989562"/>
            <a:chExt cx="2530707" cy="1639331"/>
          </a:xfrm>
          <a:solidFill>
            <a:srgbClr val="FFCA00"/>
          </a:solidFill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16F9ED1-6503-0947-9EF2-A80CE55B8429}"/>
                </a:ext>
              </a:extLst>
            </p:cNvPr>
            <p:cNvSpPr txBox="1"/>
            <p:nvPr/>
          </p:nvSpPr>
          <p:spPr>
            <a:xfrm>
              <a:off x="417251" y="989562"/>
              <a:ext cx="2287329" cy="781200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E898292E-DE2D-FD40-8D5E-89944773766B}"/>
                </a:ext>
              </a:extLst>
            </p:cNvPr>
            <p:cNvSpPr txBox="1"/>
            <p:nvPr/>
          </p:nvSpPr>
          <p:spPr>
            <a:xfrm>
              <a:off x="689121" y="1847695"/>
              <a:ext cx="2258837" cy="781198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853AA508-3E83-0940-AE70-78832FFA137A}"/>
              </a:ext>
            </a:extLst>
          </p:cNvPr>
          <p:cNvSpPr/>
          <p:nvPr/>
        </p:nvSpPr>
        <p:spPr>
          <a:xfrm>
            <a:off x="506587" y="416393"/>
            <a:ext cx="2331775" cy="108827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spcAft>
                <a:spcPts val="300"/>
              </a:spcAft>
            </a:pPr>
            <a:r>
              <a:rPr lang="pt-BR" sz="2400">
                <a:solidFill>
                  <a:schemeClr val="tx1">
                    <a:lumMod val="75000"/>
                    <a:lumOff val="25000"/>
                  </a:schemeClr>
                </a:solidFill>
                <a:latin typeface="Barlow Medium"/>
              </a:rPr>
              <a:t>Estudante</a:t>
            </a:r>
            <a:endParaRPr lang="pt-BR" sz="2400">
              <a:solidFill>
                <a:schemeClr val="tx1">
                  <a:lumMod val="75000"/>
                  <a:lumOff val="25000"/>
                </a:schemeClr>
              </a:solidFill>
              <a:latin typeface="Barlow Medium" pitchFamily="2" charset="77"/>
            </a:endParaRPr>
          </a:p>
          <a:p>
            <a:pPr>
              <a:spcAft>
                <a:spcPts val="300"/>
              </a:spcAft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 5º Ano</a:t>
            </a:r>
          </a:p>
        </p:txBody>
      </p:sp>
      <p:sp>
        <p:nvSpPr>
          <p:cNvPr id="5" name="Balão em Elipse 4">
            <a:extLst>
              <a:ext uri="{FF2B5EF4-FFF2-40B4-BE49-F238E27FC236}">
                <a16:creationId xmlns:a16="http://schemas.microsoft.com/office/drawing/2014/main" id="{AC79AEA0-8389-6C43-9F7B-8379A320999B}"/>
              </a:ext>
            </a:extLst>
          </p:cNvPr>
          <p:cNvSpPr/>
          <p:nvPr/>
        </p:nvSpPr>
        <p:spPr>
          <a:xfrm>
            <a:off x="7096775" y="1870158"/>
            <a:ext cx="2380564" cy="1416407"/>
          </a:xfrm>
          <a:prstGeom prst="wedgeEllipseCallout">
            <a:avLst>
              <a:gd name="adj1" fmla="val -60217"/>
              <a:gd name="adj2" fmla="val 39202"/>
            </a:avLst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BC0CF7-5076-C24B-AA54-D06AC31913A1}"/>
              </a:ext>
            </a:extLst>
          </p:cNvPr>
          <p:cNvSpPr txBox="1"/>
          <p:nvPr/>
        </p:nvSpPr>
        <p:spPr>
          <a:xfrm>
            <a:off x="7095916" y="2179618"/>
            <a:ext cx="2381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latin typeface="Barlow" pitchFamily="2" charset="77"/>
              </a:rPr>
              <a:t>Eu não me preocupo com o que acontece com os outros</a:t>
            </a:r>
          </a:p>
        </p:txBody>
      </p:sp>
      <p:sp>
        <p:nvSpPr>
          <p:cNvPr id="17" name="Balão em Elipse 16">
            <a:extLst>
              <a:ext uri="{FF2B5EF4-FFF2-40B4-BE49-F238E27FC236}">
                <a16:creationId xmlns:a16="http://schemas.microsoft.com/office/drawing/2014/main" id="{2438CC69-31C2-FB48-ABA8-461C0AE32429}"/>
              </a:ext>
            </a:extLst>
          </p:cNvPr>
          <p:cNvSpPr/>
          <p:nvPr/>
        </p:nvSpPr>
        <p:spPr>
          <a:xfrm>
            <a:off x="3214720" y="3201049"/>
            <a:ext cx="2380564" cy="1279511"/>
          </a:xfrm>
          <a:prstGeom prst="wedgeEllipseCallout">
            <a:avLst>
              <a:gd name="adj1" fmla="val 58279"/>
              <a:gd name="adj2" fmla="val -34952"/>
            </a:avLst>
          </a:prstGeom>
          <a:solidFill>
            <a:srgbClr val="003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FDFB27-D576-9140-8A62-313CCC5DCC0E}"/>
              </a:ext>
            </a:extLst>
          </p:cNvPr>
          <p:cNvSpPr txBox="1"/>
          <p:nvPr/>
        </p:nvSpPr>
        <p:spPr>
          <a:xfrm>
            <a:off x="3214720" y="3450438"/>
            <a:ext cx="2381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latin typeface="Barlow" pitchFamily="2" charset="77"/>
              </a:rPr>
              <a:t>Eu tenho dificuldade em cumprir o que prometi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83B336E-4472-9B46-967F-733CA5DE71B5}"/>
              </a:ext>
            </a:extLst>
          </p:cNvPr>
          <p:cNvSpPr/>
          <p:nvPr/>
        </p:nvSpPr>
        <p:spPr>
          <a:xfrm>
            <a:off x="699385" y="1849839"/>
            <a:ext cx="4532371" cy="80358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400">
                <a:solidFill>
                  <a:srgbClr val="00A8E9"/>
                </a:solidFill>
                <a:latin typeface="Barlow SemiBold" pitchFamily="2" charset="77"/>
              </a:rPr>
              <a:t>Quais competências são relatadas mais baixas? 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DD12288-7534-C349-A2E4-B737F2C5C4F5}"/>
              </a:ext>
            </a:extLst>
          </p:cNvPr>
          <p:cNvSpPr/>
          <p:nvPr/>
        </p:nvSpPr>
        <p:spPr>
          <a:xfrm>
            <a:off x="699386" y="2689133"/>
            <a:ext cx="2138976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Responsabilidade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Empatia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AEE5A802-6968-1A46-8823-2E2A0A1CB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310" y="2704837"/>
            <a:ext cx="1153482" cy="3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2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alão Retangular 22">
            <a:extLst>
              <a:ext uri="{FF2B5EF4-FFF2-40B4-BE49-F238E27FC236}">
                <a16:creationId xmlns:a16="http://schemas.microsoft.com/office/drawing/2014/main" id="{188836F3-1496-C94B-8D33-7EDD1785340C}"/>
              </a:ext>
            </a:extLst>
          </p:cNvPr>
          <p:cNvSpPr/>
          <p:nvPr/>
        </p:nvSpPr>
        <p:spPr>
          <a:xfrm>
            <a:off x="8647196" y="2845138"/>
            <a:ext cx="2659339" cy="1167723"/>
          </a:xfrm>
          <a:prstGeom prst="wedgeRectCallout">
            <a:avLst>
              <a:gd name="adj1" fmla="val -73552"/>
              <a:gd name="adj2" fmla="val -36036"/>
            </a:avLst>
          </a:prstGeom>
          <a:solidFill>
            <a:srgbClr val="00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Balão Retangular 1">
            <a:extLst>
              <a:ext uri="{FF2B5EF4-FFF2-40B4-BE49-F238E27FC236}">
                <a16:creationId xmlns:a16="http://schemas.microsoft.com/office/drawing/2014/main" id="{81A0ABB8-BDFB-8540-A27A-0B440A88EA84}"/>
              </a:ext>
            </a:extLst>
          </p:cNvPr>
          <p:cNvSpPr/>
          <p:nvPr/>
        </p:nvSpPr>
        <p:spPr>
          <a:xfrm>
            <a:off x="4407050" y="1974564"/>
            <a:ext cx="2040508" cy="1167723"/>
          </a:xfrm>
          <a:prstGeom prst="wedgeRectCallout">
            <a:avLst>
              <a:gd name="adj1" fmla="val 71548"/>
              <a:gd name="adj2" fmla="val 19648"/>
            </a:avLst>
          </a:prstGeom>
          <a:solidFill>
            <a:srgbClr val="00A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08323FF-2EFC-0E49-A6AD-E0D3F8A877FC}"/>
              </a:ext>
            </a:extLst>
          </p:cNvPr>
          <p:cNvSpPr/>
          <p:nvPr/>
        </p:nvSpPr>
        <p:spPr>
          <a:xfrm>
            <a:off x="3497915" y="485843"/>
            <a:ext cx="5979424" cy="92669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800">
                <a:solidFill>
                  <a:srgbClr val="00A8E9"/>
                </a:solidFill>
                <a:latin typeface="Barlow SemiBold" pitchFamily="2" charset="77"/>
              </a:rPr>
              <a:t>O QUE SIGNIFICAM ESSAS COMPETÊNCIAS MAIS BAIXAS? 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7A3B28A-8CEC-D44A-BC82-A1114C6D30FB}"/>
              </a:ext>
            </a:extLst>
          </p:cNvPr>
          <p:cNvGrpSpPr/>
          <p:nvPr/>
        </p:nvGrpSpPr>
        <p:grpSpPr>
          <a:xfrm>
            <a:off x="425354" y="398854"/>
            <a:ext cx="2579889" cy="1013683"/>
            <a:chOff x="417251" y="989562"/>
            <a:chExt cx="2530707" cy="1639331"/>
          </a:xfrm>
          <a:solidFill>
            <a:srgbClr val="FFCA00"/>
          </a:solidFill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16F9ED1-6503-0947-9EF2-A80CE55B8429}"/>
                </a:ext>
              </a:extLst>
            </p:cNvPr>
            <p:cNvSpPr txBox="1"/>
            <p:nvPr/>
          </p:nvSpPr>
          <p:spPr>
            <a:xfrm>
              <a:off x="417251" y="989562"/>
              <a:ext cx="2287329" cy="781200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E898292E-DE2D-FD40-8D5E-89944773766B}"/>
                </a:ext>
              </a:extLst>
            </p:cNvPr>
            <p:cNvSpPr txBox="1"/>
            <p:nvPr/>
          </p:nvSpPr>
          <p:spPr>
            <a:xfrm>
              <a:off x="689121" y="1847695"/>
              <a:ext cx="2258837" cy="781198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pt-BR" b="1">
                <a:solidFill>
                  <a:srgbClr val="003C78"/>
                </a:solidFill>
                <a:latin typeface="Barlow" pitchFamily="2" charset="77"/>
              </a:endParaRP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853AA508-3E83-0940-AE70-78832FFA137A}"/>
              </a:ext>
            </a:extLst>
          </p:cNvPr>
          <p:cNvSpPr/>
          <p:nvPr/>
        </p:nvSpPr>
        <p:spPr>
          <a:xfrm>
            <a:off x="506587" y="416393"/>
            <a:ext cx="2331775" cy="1088277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>
              <a:spcAft>
                <a:spcPts val="300"/>
              </a:spcAft>
            </a:pPr>
            <a:r>
              <a:rPr lang="pt-BR" sz="2400">
                <a:solidFill>
                  <a:schemeClr val="tx1">
                    <a:lumMod val="75000"/>
                    <a:lumOff val="25000"/>
                  </a:schemeClr>
                </a:solidFill>
                <a:latin typeface="Barlow Medium"/>
              </a:rPr>
              <a:t>Estudante</a:t>
            </a:r>
          </a:p>
          <a:p>
            <a:pPr>
              <a:spcAft>
                <a:spcPts val="300"/>
              </a:spcAft>
            </a:pPr>
            <a:r>
              <a:rPr lang="pt-BR" sz="4000">
                <a:solidFill>
                  <a:schemeClr val="tx1">
                    <a:lumMod val="75000"/>
                    <a:lumOff val="25000"/>
                  </a:schemeClr>
                </a:solidFill>
                <a:latin typeface="Barlow Medium" pitchFamily="2" charset="77"/>
              </a:rPr>
              <a:t>   9º Ano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BC0CF7-5076-C24B-AA54-D06AC31913A1}"/>
              </a:ext>
            </a:extLst>
          </p:cNvPr>
          <p:cNvSpPr txBox="1"/>
          <p:nvPr/>
        </p:nvSpPr>
        <p:spPr>
          <a:xfrm>
            <a:off x="8786153" y="2967334"/>
            <a:ext cx="23814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latin typeface="Barlow" pitchFamily="2" charset="77"/>
              </a:rPr>
              <a:t>Não costumo ajudar meus colegas quando trabalhamos em grupo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FDFB27-D576-9140-8A62-313CCC5DCC0E}"/>
              </a:ext>
            </a:extLst>
          </p:cNvPr>
          <p:cNvSpPr txBox="1"/>
          <p:nvPr/>
        </p:nvSpPr>
        <p:spPr>
          <a:xfrm>
            <a:off x="4339991" y="2059473"/>
            <a:ext cx="2105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1">
                <a:solidFill>
                  <a:schemeClr val="bg1"/>
                </a:solidFill>
                <a:latin typeface="Barlow" pitchFamily="2" charset="77"/>
              </a:rPr>
              <a:t>Não consigo terminar todo o meu dever de casa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73990D7D-6EB5-6342-B217-413414F36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9546" y="2059473"/>
            <a:ext cx="1369882" cy="444742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00F5042-8037-9049-9034-99B47D811F55}"/>
              </a:ext>
            </a:extLst>
          </p:cNvPr>
          <p:cNvSpPr/>
          <p:nvPr/>
        </p:nvSpPr>
        <p:spPr>
          <a:xfrm>
            <a:off x="699385" y="1849839"/>
            <a:ext cx="4532371" cy="803584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lvl="0"/>
            <a:r>
              <a:rPr lang="pt-BR" sz="2400">
                <a:solidFill>
                  <a:srgbClr val="00A8E9"/>
                </a:solidFill>
                <a:latin typeface="Barlow SemiBold" pitchFamily="2" charset="77"/>
              </a:rPr>
              <a:t>Quais competências são relatadas mais baixas?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132A859-AA87-8B4C-9F4D-488F89BC67D8}"/>
              </a:ext>
            </a:extLst>
          </p:cNvPr>
          <p:cNvSpPr/>
          <p:nvPr/>
        </p:nvSpPr>
        <p:spPr>
          <a:xfrm>
            <a:off x="699386" y="2689133"/>
            <a:ext cx="2138976" cy="618918"/>
          </a:xfrm>
          <a:prstGeom prst="rect">
            <a:avLst/>
          </a:prstGeom>
        </p:spPr>
        <p:txBody>
          <a:bodyPr wrap="square" lIns="64292" tIns="32146" rIns="64292" bIns="32146" anchor="t">
            <a:spAutoFit/>
          </a:bodyPr>
          <a:lstStyle/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Persistência </a:t>
            </a:r>
          </a:p>
          <a:p>
            <a:pPr marL="105750" lvl="0" indent="-10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>
                <a:latin typeface="Barlow" pitchFamily="2" charset="77"/>
              </a:rPr>
              <a:t>Empatia</a:t>
            </a:r>
          </a:p>
        </p:txBody>
      </p:sp>
    </p:spTree>
    <p:extLst>
      <p:ext uri="{BB962C8B-B14F-4D97-AF65-F5344CB8AC3E}">
        <p14:creationId xmlns:p14="http://schemas.microsoft.com/office/powerpoint/2010/main" val="3390540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S 2019 - Azul Claro">
  <a:themeElements>
    <a:clrScheme name="Tema IAS 2019">
      <a:dk1>
        <a:srgbClr val="003C78"/>
      </a:dk1>
      <a:lt1>
        <a:sysClr val="window" lastClr="FFFFFF"/>
      </a:lt1>
      <a:dk2>
        <a:srgbClr val="003C78"/>
      </a:dk2>
      <a:lt2>
        <a:srgbClr val="FFCA00"/>
      </a:lt2>
      <a:accent1>
        <a:srgbClr val="00A8DF"/>
      </a:accent1>
      <a:accent2>
        <a:srgbClr val="002C75"/>
      </a:accent2>
      <a:accent3>
        <a:srgbClr val="FFCA00"/>
      </a:accent3>
      <a:accent4>
        <a:srgbClr val="52C9F6"/>
      </a:accent4>
      <a:accent5>
        <a:srgbClr val="002C75"/>
      </a:accent5>
      <a:accent6>
        <a:srgbClr val="FF9900"/>
      </a:accent6>
      <a:hlink>
        <a:srgbClr val="FF9900"/>
      </a:hlink>
      <a:folHlink>
        <a:srgbClr val="7030A0"/>
      </a:folHlink>
    </a:clrScheme>
    <a:fontScheme name="Personalizada 1">
      <a:majorFont>
        <a:latin typeface="Barlow Semi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AS 2019 - Azul Claro">
  <a:themeElements>
    <a:clrScheme name="Tema IAS 2019">
      <a:dk1>
        <a:srgbClr val="003C78"/>
      </a:dk1>
      <a:lt1>
        <a:sysClr val="window" lastClr="FFFFFF"/>
      </a:lt1>
      <a:dk2>
        <a:srgbClr val="003C78"/>
      </a:dk2>
      <a:lt2>
        <a:srgbClr val="FFCA00"/>
      </a:lt2>
      <a:accent1>
        <a:srgbClr val="00A8DF"/>
      </a:accent1>
      <a:accent2>
        <a:srgbClr val="002C75"/>
      </a:accent2>
      <a:accent3>
        <a:srgbClr val="FFCA00"/>
      </a:accent3>
      <a:accent4>
        <a:srgbClr val="52C9F6"/>
      </a:accent4>
      <a:accent5>
        <a:srgbClr val="002C75"/>
      </a:accent5>
      <a:accent6>
        <a:srgbClr val="FF9900"/>
      </a:accent6>
      <a:hlink>
        <a:srgbClr val="FF9900"/>
      </a:hlink>
      <a:folHlink>
        <a:srgbClr val="7030A0"/>
      </a:folHlink>
    </a:clrScheme>
    <a:fontScheme name="Personalizada 1">
      <a:majorFont>
        <a:latin typeface="Barlow Semi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AS 2019 - Azul Claro">
  <a:themeElements>
    <a:clrScheme name="IAS 2019">
      <a:dk1>
        <a:srgbClr val="003C78"/>
      </a:dk1>
      <a:lt1>
        <a:sysClr val="window" lastClr="FFFFFF"/>
      </a:lt1>
      <a:dk2>
        <a:srgbClr val="003C78"/>
      </a:dk2>
      <a:lt2>
        <a:srgbClr val="FFCA00"/>
      </a:lt2>
      <a:accent1>
        <a:srgbClr val="00A8DF"/>
      </a:accent1>
      <a:accent2>
        <a:srgbClr val="002C75"/>
      </a:accent2>
      <a:accent3>
        <a:srgbClr val="FFCA00"/>
      </a:accent3>
      <a:accent4>
        <a:srgbClr val="52C9F6"/>
      </a:accent4>
      <a:accent5>
        <a:srgbClr val="002C75"/>
      </a:accent5>
      <a:accent6>
        <a:srgbClr val="FF9900"/>
      </a:accent6>
      <a:hlink>
        <a:srgbClr val="00A8DF"/>
      </a:hlink>
      <a:folHlink>
        <a:srgbClr val="7030A0"/>
      </a:folHlink>
    </a:clrScheme>
    <a:fontScheme name="Personalizada 1">
      <a:majorFont>
        <a:latin typeface="Barlow Semi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IAS 2019 - Azul Claro">
  <a:themeElements>
    <a:clrScheme name="IAS 2019">
      <a:dk1>
        <a:srgbClr val="003C78"/>
      </a:dk1>
      <a:lt1>
        <a:sysClr val="window" lastClr="FFFFFF"/>
      </a:lt1>
      <a:dk2>
        <a:srgbClr val="003C78"/>
      </a:dk2>
      <a:lt2>
        <a:srgbClr val="FFCA00"/>
      </a:lt2>
      <a:accent1>
        <a:srgbClr val="00A8DF"/>
      </a:accent1>
      <a:accent2>
        <a:srgbClr val="002C75"/>
      </a:accent2>
      <a:accent3>
        <a:srgbClr val="FFCA00"/>
      </a:accent3>
      <a:accent4>
        <a:srgbClr val="52C9F6"/>
      </a:accent4>
      <a:accent5>
        <a:srgbClr val="002C75"/>
      </a:accent5>
      <a:accent6>
        <a:srgbClr val="FF9900"/>
      </a:accent6>
      <a:hlink>
        <a:srgbClr val="00A8DF"/>
      </a:hlink>
      <a:folHlink>
        <a:srgbClr val="7030A0"/>
      </a:folHlink>
    </a:clrScheme>
    <a:fontScheme name="Personalizada 1">
      <a:majorFont>
        <a:latin typeface="Barlow Semi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IAS 2019 - Azul Claro">
  <a:themeElements>
    <a:clrScheme name="Tema IAS 2019">
      <a:dk1>
        <a:srgbClr val="003C78"/>
      </a:dk1>
      <a:lt1>
        <a:sysClr val="window" lastClr="FFFFFF"/>
      </a:lt1>
      <a:dk2>
        <a:srgbClr val="003C78"/>
      </a:dk2>
      <a:lt2>
        <a:srgbClr val="FFCA00"/>
      </a:lt2>
      <a:accent1>
        <a:srgbClr val="00A8DF"/>
      </a:accent1>
      <a:accent2>
        <a:srgbClr val="002C75"/>
      </a:accent2>
      <a:accent3>
        <a:srgbClr val="FFCA00"/>
      </a:accent3>
      <a:accent4>
        <a:srgbClr val="52C9F6"/>
      </a:accent4>
      <a:accent5>
        <a:srgbClr val="002C75"/>
      </a:accent5>
      <a:accent6>
        <a:srgbClr val="FF9900"/>
      </a:accent6>
      <a:hlink>
        <a:srgbClr val="FF9900"/>
      </a:hlink>
      <a:folHlink>
        <a:srgbClr val="7030A0"/>
      </a:folHlink>
    </a:clrScheme>
    <a:fontScheme name="Personalizada 1">
      <a:majorFont>
        <a:latin typeface="Barlow Semi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317CF28F1E044893A6141A89132271" ma:contentTypeVersion="13" ma:contentTypeDescription="Crie um novo documento." ma:contentTypeScope="" ma:versionID="864e01d5e8e7404a2b77b2a39afc68dd">
  <xsd:schema xmlns:xsd="http://www.w3.org/2001/XMLSchema" xmlns:xs="http://www.w3.org/2001/XMLSchema" xmlns:p="http://schemas.microsoft.com/office/2006/metadata/properties" xmlns:ns3="cbb4ed35-c17c-405b-a3c0-0e9e74cde197" xmlns:ns4="3f315814-6ce5-40b2-8be7-060c0654a4b6" targetNamespace="http://schemas.microsoft.com/office/2006/metadata/properties" ma:root="true" ma:fieldsID="4cc7cb4073877f5968ecfa01eb61ad73" ns3:_="" ns4:_="">
    <xsd:import namespace="cbb4ed35-c17c-405b-a3c0-0e9e74cde197"/>
    <xsd:import namespace="3f315814-6ce5-40b2-8be7-060c0654a4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4ed35-c17c-405b-a3c0-0e9e74cde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15814-6ce5-40b2-8be7-060c0654a4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97455A-D692-431E-A5F6-1ACB189B2DB7}">
  <ds:schemaRefs>
    <ds:schemaRef ds:uri="3f315814-6ce5-40b2-8be7-060c0654a4b6"/>
    <ds:schemaRef ds:uri="cbb4ed35-c17c-405b-a3c0-0e9e74cde1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2A89B7-C10E-4DF5-80E2-13C1ADDB6D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42785D-A37B-45DF-9A2A-3C5E6AC07A2D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3f315814-6ce5-40b2-8be7-060c0654a4b6"/>
    <ds:schemaRef ds:uri="cbb4ed35-c17c-405b-a3c0-0e9e74cde19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2318</Words>
  <Application>Microsoft Office PowerPoint</Application>
  <PresentationFormat>Widescreen</PresentationFormat>
  <Paragraphs>255</Paragraphs>
  <Slides>16</Slides>
  <Notes>15</Notes>
  <HiddenSlides>1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7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36" baseType="lpstr">
      <vt:lpstr>Arial</vt:lpstr>
      <vt:lpstr>Barlow</vt:lpstr>
      <vt:lpstr>Barlow ExtraBold</vt:lpstr>
      <vt:lpstr>Barlow Light</vt:lpstr>
      <vt:lpstr>Barlow Medium</vt:lpstr>
      <vt:lpstr>Barlow SemiBold</vt:lpstr>
      <vt:lpstr>Calibri</vt:lpstr>
      <vt:lpstr>Calibri Light</vt:lpstr>
      <vt:lpstr>Chevin Pro ExtraBold</vt:lpstr>
      <vt:lpstr>Segoe UI</vt:lpstr>
      <vt:lpstr>Verdana</vt:lpstr>
      <vt:lpstr>Wingdings</vt:lpstr>
      <vt:lpstr>Office Theme</vt:lpstr>
      <vt:lpstr>IAS 2019 - Azul Claro</vt:lpstr>
      <vt:lpstr>1_IAS 2019 - Azul Claro</vt:lpstr>
      <vt:lpstr>2_IAS 2019 - Azul Claro</vt:lpstr>
      <vt:lpstr>3_IAS 2019 - Azul Claro</vt:lpstr>
      <vt:lpstr>Simple Light</vt:lpstr>
      <vt:lpstr>7_IAS 2019 - Azul Claro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Cynthia Sanches de Oliveira</dc:creator>
  <cp:lastModifiedBy>Leticia Antunes Larieira</cp:lastModifiedBy>
  <cp:revision>7</cp:revision>
  <dcterms:created xsi:type="dcterms:W3CDTF">2020-11-30T15:08:51Z</dcterms:created>
  <dcterms:modified xsi:type="dcterms:W3CDTF">2022-06-28T14:24:54Z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0x0101004F317CF28F1E044893A6141A89132271</vt:lpwstr>
  </property>
</Properties>
</file>